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2"/>
  </p:notesMasterIdLst>
  <p:sldIdLst>
    <p:sldId id="256" r:id="rId2"/>
    <p:sldId id="404" r:id="rId3"/>
    <p:sldId id="405" r:id="rId4"/>
    <p:sldId id="416" r:id="rId5"/>
    <p:sldId id="417" r:id="rId6"/>
    <p:sldId id="407" r:id="rId7"/>
    <p:sldId id="426" r:id="rId8"/>
    <p:sldId id="437" r:id="rId9"/>
    <p:sldId id="427" r:id="rId10"/>
    <p:sldId id="428" r:id="rId11"/>
    <p:sldId id="429" r:id="rId12"/>
    <p:sldId id="430" r:id="rId13"/>
    <p:sldId id="431" r:id="rId14"/>
    <p:sldId id="432" r:id="rId15"/>
    <p:sldId id="433" r:id="rId16"/>
    <p:sldId id="257" r:id="rId17"/>
    <p:sldId id="268" r:id="rId18"/>
    <p:sldId id="269" r:id="rId19"/>
    <p:sldId id="402" r:id="rId20"/>
    <p:sldId id="270" r:id="rId21"/>
    <p:sldId id="271" r:id="rId22"/>
    <p:sldId id="438" r:id="rId23"/>
    <p:sldId id="439" r:id="rId24"/>
    <p:sldId id="440" r:id="rId25"/>
    <p:sldId id="441" r:id="rId26"/>
    <p:sldId id="436" r:id="rId27"/>
    <p:sldId id="327" r:id="rId28"/>
    <p:sldId id="326" r:id="rId29"/>
    <p:sldId id="450" r:id="rId30"/>
    <p:sldId id="451" r:id="rId31"/>
    <p:sldId id="318" r:id="rId32"/>
    <p:sldId id="315" r:id="rId33"/>
    <p:sldId id="316" r:id="rId34"/>
    <p:sldId id="321" r:id="rId35"/>
    <p:sldId id="383" r:id="rId36"/>
    <p:sldId id="322" r:id="rId37"/>
    <p:sldId id="449" r:id="rId38"/>
    <p:sldId id="419" r:id="rId39"/>
    <p:sldId id="420" r:id="rId40"/>
    <p:sldId id="442" r:id="rId41"/>
    <p:sldId id="443" r:id="rId42"/>
    <p:sldId id="444" r:id="rId43"/>
    <p:sldId id="421" r:id="rId44"/>
    <p:sldId id="422" r:id="rId45"/>
    <p:sldId id="423" r:id="rId46"/>
    <p:sldId id="424" r:id="rId47"/>
    <p:sldId id="445" r:id="rId48"/>
    <p:sldId id="446" r:id="rId49"/>
    <p:sldId id="425" r:id="rId50"/>
    <p:sldId id="382"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1" autoAdjust="0"/>
    <p:restoredTop sz="94684"/>
  </p:normalViewPr>
  <p:slideViewPr>
    <p:cSldViewPr snapToGrid="0">
      <p:cViewPr varScale="1">
        <p:scale>
          <a:sx n="109" d="100"/>
          <a:sy n="109" d="100"/>
        </p:scale>
        <p:origin x="76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18289-7244-4C2C-A10A-5819C86D123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tr-TR"/>
        </a:p>
      </dgm:t>
    </dgm:pt>
    <dgm:pt modelId="{BF3CA56B-D804-427C-AA24-10112C2952E2}">
      <dgm:prSet/>
      <dgm:spPr/>
      <dgm:t>
        <a:bodyPr/>
        <a:lstStyle/>
        <a:p>
          <a:pPr rtl="0"/>
          <a:r>
            <a:rPr lang="tr-TR" dirty="0" smtClean="0">
              <a:latin typeface="+mj-lt"/>
            </a:rPr>
            <a:t>1.Kesici delici alet yaralanmaları </a:t>
          </a:r>
          <a:endParaRPr lang="tr-TR" dirty="0">
            <a:latin typeface="+mj-lt"/>
          </a:endParaRPr>
        </a:p>
      </dgm:t>
    </dgm:pt>
    <dgm:pt modelId="{6E00C47B-8115-4965-8D40-2531FAC65AEF}" type="parTrans" cxnId="{9EF48BA4-2C13-4EE1-A318-9771362E0D9E}">
      <dgm:prSet/>
      <dgm:spPr/>
      <dgm:t>
        <a:bodyPr/>
        <a:lstStyle/>
        <a:p>
          <a:endParaRPr lang="tr-TR"/>
        </a:p>
      </dgm:t>
    </dgm:pt>
    <dgm:pt modelId="{8D00F546-6105-444C-BCB2-DFFB3AEC6680}" type="sibTrans" cxnId="{9EF48BA4-2C13-4EE1-A318-9771362E0D9E}">
      <dgm:prSet/>
      <dgm:spPr/>
      <dgm:t>
        <a:bodyPr/>
        <a:lstStyle/>
        <a:p>
          <a:endParaRPr lang="tr-TR"/>
        </a:p>
      </dgm:t>
    </dgm:pt>
    <dgm:pt modelId="{B49AF58C-3309-4726-8656-6288448D5673}">
      <dgm:prSet/>
      <dgm:spPr/>
      <dgm:t>
        <a:bodyPr/>
        <a:lstStyle/>
        <a:p>
          <a:pPr rtl="0"/>
          <a:r>
            <a:rPr lang="tr-TR" dirty="0" smtClean="0">
              <a:latin typeface="+mj-lt"/>
            </a:rPr>
            <a:t>2.Kan ve vücut sıvılarıyla bulaş </a:t>
          </a:r>
          <a:endParaRPr lang="tr-TR" dirty="0">
            <a:latin typeface="+mj-lt"/>
          </a:endParaRPr>
        </a:p>
      </dgm:t>
    </dgm:pt>
    <dgm:pt modelId="{2844E5EC-E37B-4132-9634-007773E39093}" type="parTrans" cxnId="{540F86B6-F08A-487E-B156-29C89DED730C}">
      <dgm:prSet/>
      <dgm:spPr/>
      <dgm:t>
        <a:bodyPr/>
        <a:lstStyle/>
        <a:p>
          <a:endParaRPr lang="tr-TR"/>
        </a:p>
      </dgm:t>
    </dgm:pt>
    <dgm:pt modelId="{4F8E68EC-E3BF-4DC2-9E93-12E412640868}" type="sibTrans" cxnId="{540F86B6-F08A-487E-B156-29C89DED730C}">
      <dgm:prSet/>
      <dgm:spPr/>
      <dgm:t>
        <a:bodyPr/>
        <a:lstStyle/>
        <a:p>
          <a:endParaRPr lang="tr-TR"/>
        </a:p>
      </dgm:t>
    </dgm:pt>
    <dgm:pt modelId="{AA3B3962-B821-4492-B8ED-9FC9CC8FA5D1}">
      <dgm:prSet/>
      <dgm:spPr/>
      <dgm:t>
        <a:bodyPr/>
        <a:lstStyle/>
        <a:p>
          <a:pPr rtl="0"/>
          <a:r>
            <a:rPr lang="tr-TR" dirty="0" smtClean="0">
              <a:latin typeface="+mj-lt"/>
            </a:rPr>
            <a:t>3.Kas iskelet sistemi yaralanmaları </a:t>
          </a:r>
          <a:endParaRPr lang="tr-TR" dirty="0">
            <a:latin typeface="+mj-lt"/>
          </a:endParaRPr>
        </a:p>
      </dgm:t>
    </dgm:pt>
    <dgm:pt modelId="{AE0FC44B-4473-4710-8A47-EF7F61F2DA5F}" type="parTrans" cxnId="{B0615C9C-24DA-442F-B8C7-C6C0E7749C1D}">
      <dgm:prSet/>
      <dgm:spPr/>
      <dgm:t>
        <a:bodyPr/>
        <a:lstStyle/>
        <a:p>
          <a:endParaRPr lang="tr-TR"/>
        </a:p>
      </dgm:t>
    </dgm:pt>
    <dgm:pt modelId="{8CB57553-888F-4CBE-AF81-6B6E89736100}" type="sibTrans" cxnId="{B0615C9C-24DA-442F-B8C7-C6C0E7749C1D}">
      <dgm:prSet/>
      <dgm:spPr/>
      <dgm:t>
        <a:bodyPr/>
        <a:lstStyle/>
        <a:p>
          <a:endParaRPr lang="tr-TR"/>
        </a:p>
      </dgm:t>
    </dgm:pt>
    <dgm:pt modelId="{6484BB37-EED1-4500-91DA-3B4D63AC9E86}">
      <dgm:prSet/>
      <dgm:spPr/>
      <dgm:t>
        <a:bodyPr/>
        <a:lstStyle/>
        <a:p>
          <a:pPr rtl="0"/>
          <a:r>
            <a:rPr lang="tr-TR" dirty="0" smtClean="0">
              <a:latin typeface="+mj-lt"/>
            </a:rPr>
            <a:t>4.Şiddete </a:t>
          </a:r>
          <a:r>
            <a:rPr lang="tr-TR" dirty="0" err="1" smtClean="0">
              <a:latin typeface="+mj-lt"/>
            </a:rPr>
            <a:t>maruziyet</a:t>
          </a:r>
          <a:r>
            <a:rPr lang="tr-TR" dirty="0" smtClean="0">
              <a:latin typeface="+mj-lt"/>
            </a:rPr>
            <a:t>, </a:t>
          </a:r>
          <a:endParaRPr lang="tr-TR" dirty="0">
            <a:latin typeface="+mj-lt"/>
          </a:endParaRPr>
        </a:p>
      </dgm:t>
    </dgm:pt>
    <dgm:pt modelId="{2759D95E-E75C-4A49-A12F-81692A120E2E}" type="parTrans" cxnId="{FEC0A52F-5E35-47B9-9BAE-94E33899D732}">
      <dgm:prSet/>
      <dgm:spPr/>
      <dgm:t>
        <a:bodyPr/>
        <a:lstStyle/>
        <a:p>
          <a:endParaRPr lang="tr-TR"/>
        </a:p>
      </dgm:t>
    </dgm:pt>
    <dgm:pt modelId="{B97F39F9-1D93-4BB6-A644-7DFB3FF6BDF5}" type="sibTrans" cxnId="{FEC0A52F-5E35-47B9-9BAE-94E33899D732}">
      <dgm:prSet/>
      <dgm:spPr/>
      <dgm:t>
        <a:bodyPr/>
        <a:lstStyle/>
        <a:p>
          <a:endParaRPr lang="tr-TR"/>
        </a:p>
      </dgm:t>
    </dgm:pt>
    <dgm:pt modelId="{C56F57EC-B98C-4959-849E-DD6745A867FB}" type="pres">
      <dgm:prSet presAssocID="{46318289-7244-4C2C-A10A-5819C86D1239}" presName="linear" presStyleCnt="0">
        <dgm:presLayoutVars>
          <dgm:animLvl val="lvl"/>
          <dgm:resizeHandles val="exact"/>
        </dgm:presLayoutVars>
      </dgm:prSet>
      <dgm:spPr/>
      <dgm:t>
        <a:bodyPr/>
        <a:lstStyle/>
        <a:p>
          <a:endParaRPr lang="tr-TR"/>
        </a:p>
      </dgm:t>
    </dgm:pt>
    <dgm:pt modelId="{51BB19B8-8F6F-441C-AD3F-FC17FC01279B}" type="pres">
      <dgm:prSet presAssocID="{BF3CA56B-D804-427C-AA24-10112C2952E2}" presName="parentText" presStyleLbl="node1" presStyleIdx="0" presStyleCnt="4">
        <dgm:presLayoutVars>
          <dgm:chMax val="0"/>
          <dgm:bulletEnabled val="1"/>
        </dgm:presLayoutVars>
      </dgm:prSet>
      <dgm:spPr/>
      <dgm:t>
        <a:bodyPr/>
        <a:lstStyle/>
        <a:p>
          <a:endParaRPr lang="tr-TR"/>
        </a:p>
      </dgm:t>
    </dgm:pt>
    <dgm:pt modelId="{BA55543D-8AE6-4707-A872-FAC6203177FC}" type="pres">
      <dgm:prSet presAssocID="{8D00F546-6105-444C-BCB2-DFFB3AEC6680}" presName="spacer" presStyleCnt="0"/>
      <dgm:spPr/>
    </dgm:pt>
    <dgm:pt modelId="{68835C43-FD1D-4B2E-BC2B-0343FAC41FC3}" type="pres">
      <dgm:prSet presAssocID="{B49AF58C-3309-4726-8656-6288448D5673}" presName="parentText" presStyleLbl="node1" presStyleIdx="1" presStyleCnt="4">
        <dgm:presLayoutVars>
          <dgm:chMax val="0"/>
          <dgm:bulletEnabled val="1"/>
        </dgm:presLayoutVars>
      </dgm:prSet>
      <dgm:spPr/>
      <dgm:t>
        <a:bodyPr/>
        <a:lstStyle/>
        <a:p>
          <a:endParaRPr lang="tr-TR"/>
        </a:p>
      </dgm:t>
    </dgm:pt>
    <dgm:pt modelId="{CCA82052-68BB-43B0-9BD2-36CFE4017F68}" type="pres">
      <dgm:prSet presAssocID="{4F8E68EC-E3BF-4DC2-9E93-12E412640868}" presName="spacer" presStyleCnt="0"/>
      <dgm:spPr/>
    </dgm:pt>
    <dgm:pt modelId="{33A1925C-35B2-439B-9D9A-13ED037F459B}" type="pres">
      <dgm:prSet presAssocID="{AA3B3962-B821-4492-B8ED-9FC9CC8FA5D1}" presName="parentText" presStyleLbl="node1" presStyleIdx="2" presStyleCnt="4">
        <dgm:presLayoutVars>
          <dgm:chMax val="0"/>
          <dgm:bulletEnabled val="1"/>
        </dgm:presLayoutVars>
      </dgm:prSet>
      <dgm:spPr/>
      <dgm:t>
        <a:bodyPr/>
        <a:lstStyle/>
        <a:p>
          <a:endParaRPr lang="tr-TR"/>
        </a:p>
      </dgm:t>
    </dgm:pt>
    <dgm:pt modelId="{32F5E0EB-FAC0-48D9-8B08-6F5210A4AC3F}" type="pres">
      <dgm:prSet presAssocID="{8CB57553-888F-4CBE-AF81-6B6E89736100}" presName="spacer" presStyleCnt="0"/>
      <dgm:spPr/>
    </dgm:pt>
    <dgm:pt modelId="{4BA57B5B-3044-4825-87DA-AE581931B6BA}" type="pres">
      <dgm:prSet presAssocID="{6484BB37-EED1-4500-91DA-3B4D63AC9E86}" presName="parentText" presStyleLbl="node1" presStyleIdx="3" presStyleCnt="4">
        <dgm:presLayoutVars>
          <dgm:chMax val="0"/>
          <dgm:bulletEnabled val="1"/>
        </dgm:presLayoutVars>
      </dgm:prSet>
      <dgm:spPr/>
      <dgm:t>
        <a:bodyPr/>
        <a:lstStyle/>
        <a:p>
          <a:endParaRPr lang="tr-TR"/>
        </a:p>
      </dgm:t>
    </dgm:pt>
  </dgm:ptLst>
  <dgm:cxnLst>
    <dgm:cxn modelId="{9EF48BA4-2C13-4EE1-A318-9771362E0D9E}" srcId="{46318289-7244-4C2C-A10A-5819C86D1239}" destId="{BF3CA56B-D804-427C-AA24-10112C2952E2}" srcOrd="0" destOrd="0" parTransId="{6E00C47B-8115-4965-8D40-2531FAC65AEF}" sibTransId="{8D00F546-6105-444C-BCB2-DFFB3AEC6680}"/>
    <dgm:cxn modelId="{540F86B6-F08A-487E-B156-29C89DED730C}" srcId="{46318289-7244-4C2C-A10A-5819C86D1239}" destId="{B49AF58C-3309-4726-8656-6288448D5673}" srcOrd="1" destOrd="0" parTransId="{2844E5EC-E37B-4132-9634-007773E39093}" sibTransId="{4F8E68EC-E3BF-4DC2-9E93-12E412640868}"/>
    <dgm:cxn modelId="{77DF5BC3-E950-4192-9BEC-47B985906682}" type="presOf" srcId="{46318289-7244-4C2C-A10A-5819C86D1239}" destId="{C56F57EC-B98C-4959-849E-DD6745A867FB}" srcOrd="0" destOrd="0" presId="urn:microsoft.com/office/officeart/2005/8/layout/vList2"/>
    <dgm:cxn modelId="{5B5AD949-CB84-4F72-924A-DCF39D06578B}" type="presOf" srcId="{AA3B3962-B821-4492-B8ED-9FC9CC8FA5D1}" destId="{33A1925C-35B2-439B-9D9A-13ED037F459B}" srcOrd="0" destOrd="0" presId="urn:microsoft.com/office/officeart/2005/8/layout/vList2"/>
    <dgm:cxn modelId="{B0615C9C-24DA-442F-B8C7-C6C0E7749C1D}" srcId="{46318289-7244-4C2C-A10A-5819C86D1239}" destId="{AA3B3962-B821-4492-B8ED-9FC9CC8FA5D1}" srcOrd="2" destOrd="0" parTransId="{AE0FC44B-4473-4710-8A47-EF7F61F2DA5F}" sibTransId="{8CB57553-888F-4CBE-AF81-6B6E89736100}"/>
    <dgm:cxn modelId="{CF074221-3E24-41DF-A6ED-A87E5653F6A6}" type="presOf" srcId="{B49AF58C-3309-4726-8656-6288448D5673}" destId="{68835C43-FD1D-4B2E-BC2B-0343FAC41FC3}" srcOrd="0" destOrd="0" presId="urn:microsoft.com/office/officeart/2005/8/layout/vList2"/>
    <dgm:cxn modelId="{7E0F363F-79CE-41C9-8A8A-8AC0914E4740}" type="presOf" srcId="{6484BB37-EED1-4500-91DA-3B4D63AC9E86}" destId="{4BA57B5B-3044-4825-87DA-AE581931B6BA}" srcOrd="0" destOrd="0" presId="urn:microsoft.com/office/officeart/2005/8/layout/vList2"/>
    <dgm:cxn modelId="{687909EF-8EDF-477E-99F8-35ECFEC21926}" type="presOf" srcId="{BF3CA56B-D804-427C-AA24-10112C2952E2}" destId="{51BB19B8-8F6F-441C-AD3F-FC17FC01279B}" srcOrd="0" destOrd="0" presId="urn:microsoft.com/office/officeart/2005/8/layout/vList2"/>
    <dgm:cxn modelId="{FEC0A52F-5E35-47B9-9BAE-94E33899D732}" srcId="{46318289-7244-4C2C-A10A-5819C86D1239}" destId="{6484BB37-EED1-4500-91DA-3B4D63AC9E86}" srcOrd="3" destOrd="0" parTransId="{2759D95E-E75C-4A49-A12F-81692A120E2E}" sibTransId="{B97F39F9-1D93-4BB6-A644-7DFB3FF6BDF5}"/>
    <dgm:cxn modelId="{B7D32232-D3B5-44E3-87F2-C0B6B9F6B792}" type="presParOf" srcId="{C56F57EC-B98C-4959-849E-DD6745A867FB}" destId="{51BB19B8-8F6F-441C-AD3F-FC17FC01279B}" srcOrd="0" destOrd="0" presId="urn:microsoft.com/office/officeart/2005/8/layout/vList2"/>
    <dgm:cxn modelId="{A7E9C6B3-05ED-4092-A7EE-A90AC1D39FA2}" type="presParOf" srcId="{C56F57EC-B98C-4959-849E-DD6745A867FB}" destId="{BA55543D-8AE6-4707-A872-FAC6203177FC}" srcOrd="1" destOrd="0" presId="urn:microsoft.com/office/officeart/2005/8/layout/vList2"/>
    <dgm:cxn modelId="{6D321AE3-52F4-4255-8F00-486F12222AEA}" type="presParOf" srcId="{C56F57EC-B98C-4959-849E-DD6745A867FB}" destId="{68835C43-FD1D-4B2E-BC2B-0343FAC41FC3}" srcOrd="2" destOrd="0" presId="urn:microsoft.com/office/officeart/2005/8/layout/vList2"/>
    <dgm:cxn modelId="{6C8DC3B4-BA0C-47D1-A159-F20DED0FCCB2}" type="presParOf" srcId="{C56F57EC-B98C-4959-849E-DD6745A867FB}" destId="{CCA82052-68BB-43B0-9BD2-36CFE4017F68}" srcOrd="3" destOrd="0" presId="urn:microsoft.com/office/officeart/2005/8/layout/vList2"/>
    <dgm:cxn modelId="{FB1AD1CD-A8A0-4304-A310-A21E2749B4BA}" type="presParOf" srcId="{C56F57EC-B98C-4959-849E-DD6745A867FB}" destId="{33A1925C-35B2-439B-9D9A-13ED037F459B}" srcOrd="4" destOrd="0" presId="urn:microsoft.com/office/officeart/2005/8/layout/vList2"/>
    <dgm:cxn modelId="{85111FE2-12B4-49CE-B007-553997045C52}" type="presParOf" srcId="{C56F57EC-B98C-4959-849E-DD6745A867FB}" destId="{32F5E0EB-FAC0-48D9-8B08-6F5210A4AC3F}" srcOrd="5" destOrd="0" presId="urn:microsoft.com/office/officeart/2005/8/layout/vList2"/>
    <dgm:cxn modelId="{539117BC-1A51-43BE-B0F9-29106B5713B7}" type="presParOf" srcId="{C56F57EC-B98C-4959-849E-DD6745A867FB}" destId="{4BA57B5B-3044-4825-87DA-AE581931B6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CE275-C87B-5D47-AA8E-7B24FCE0B179}" type="doc">
      <dgm:prSet loTypeId="urn:microsoft.com/office/officeart/2005/8/layout/bProcess4" loCatId="" qsTypeId="urn:microsoft.com/office/officeart/2005/8/quickstyle/simple4" qsCatId="simple" csTypeId="urn:microsoft.com/office/officeart/2005/8/colors/colorful1#1" csCatId="colorful" phldr="1"/>
      <dgm:spPr/>
      <dgm:t>
        <a:bodyPr/>
        <a:lstStyle/>
        <a:p>
          <a:endParaRPr lang="tr-TR"/>
        </a:p>
      </dgm:t>
    </dgm:pt>
    <dgm:pt modelId="{50A610DF-8E2C-3A41-A43E-FFD59A4297A5}">
      <dgm:prSet>
        <dgm:style>
          <a:lnRef idx="2">
            <a:schemeClr val="accent2"/>
          </a:lnRef>
          <a:fillRef idx="1">
            <a:schemeClr val="lt1"/>
          </a:fillRef>
          <a:effectRef idx="0">
            <a:schemeClr val="accent2"/>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Balgam</a:t>
          </a:r>
          <a:endParaRPr lang="tr-TR" b="0" cap="none" spc="0">
            <a:ln w="0"/>
            <a:solidFill>
              <a:schemeClr val="tx1"/>
            </a:solidFill>
            <a:effectLst>
              <a:outerShdw blurRad="38100" dist="19050" dir="2700000" algn="tl" rotWithShape="0">
                <a:schemeClr val="dk1">
                  <a:alpha val="40000"/>
                </a:schemeClr>
              </a:outerShdw>
            </a:effectLst>
          </a:endParaRPr>
        </a:p>
      </dgm:t>
    </dgm:pt>
    <dgm:pt modelId="{A34F584E-DB7C-9947-8FB1-CD012F70E333}" type="parTrans" cxnId="{24F74A06-6CBC-B84B-862C-DF7C6C123F6F}">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50CF2745-B437-934B-B2C8-7DEBC9B7741D}" type="sibTrans" cxnId="{24F74A06-6CBC-B84B-862C-DF7C6C123F6F}">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5F8D523D-E4F7-BA4D-8BAE-FFDFCDD8B291}">
      <dgm:prSet>
        <dgm:style>
          <a:lnRef idx="2">
            <a:schemeClr val="accent3"/>
          </a:lnRef>
          <a:fillRef idx="1">
            <a:schemeClr val="lt1"/>
          </a:fillRef>
          <a:effectRef idx="0">
            <a:schemeClr val="accent3"/>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Kusma</a:t>
          </a:r>
          <a:endParaRPr lang="tr-TR" b="0" cap="none" spc="0">
            <a:ln w="0"/>
            <a:solidFill>
              <a:schemeClr val="tx1"/>
            </a:solidFill>
            <a:effectLst>
              <a:outerShdw blurRad="38100" dist="19050" dir="2700000" algn="tl" rotWithShape="0">
                <a:schemeClr val="dk1">
                  <a:alpha val="40000"/>
                </a:schemeClr>
              </a:outerShdw>
            </a:effectLst>
          </a:endParaRPr>
        </a:p>
      </dgm:t>
    </dgm:pt>
    <dgm:pt modelId="{368AFC64-4280-C34A-B4D4-0BB7DA540D56}" type="parTrans" cxnId="{9B60317B-56D2-4D40-81DB-ECF957B6C338}">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B53A9CFB-F2FC-1E4C-BCBF-B951D21AF463}" type="sibTrans" cxnId="{9B60317B-56D2-4D40-81DB-ECF957B6C338}">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F70DFEFD-D69B-434D-B9C6-F5B627141669}">
      <dgm:prSet>
        <dgm:style>
          <a:lnRef idx="2">
            <a:schemeClr val="accent4"/>
          </a:lnRef>
          <a:fillRef idx="1">
            <a:schemeClr val="lt1"/>
          </a:fillRef>
          <a:effectRef idx="0">
            <a:schemeClr val="accent4"/>
          </a:effectRef>
          <a:fontRef idx="minor">
            <a:schemeClr val="dk1"/>
          </a:fontRef>
        </dgm:style>
      </dgm:prSet>
      <dgm:spPr/>
      <dgm:t>
        <a:bodyPr/>
        <a:lstStyle/>
        <a:p>
          <a:pPr rtl="0"/>
          <a:r>
            <a:rPr lang="tr-TR" b="0" cap="none" spc="0" dirty="0" smtClean="0">
              <a:ln w="0"/>
              <a:solidFill>
                <a:schemeClr val="tx1"/>
              </a:solidFill>
              <a:effectLst>
                <a:outerShdw blurRad="38100" dist="19050" dir="2700000" algn="tl" rotWithShape="0">
                  <a:schemeClr val="dk1">
                    <a:alpha val="40000"/>
                  </a:schemeClr>
                </a:outerShdw>
              </a:effectLst>
            </a:rPr>
            <a:t>Dışkı </a:t>
          </a:r>
          <a:endParaRPr lang="tr-TR" b="0" cap="none" spc="0" dirty="0">
            <a:ln w="0"/>
            <a:solidFill>
              <a:schemeClr val="tx1"/>
            </a:solidFill>
            <a:effectLst>
              <a:outerShdw blurRad="38100" dist="19050" dir="2700000" algn="tl" rotWithShape="0">
                <a:schemeClr val="dk1">
                  <a:alpha val="40000"/>
                </a:schemeClr>
              </a:outerShdw>
            </a:effectLst>
          </a:endParaRPr>
        </a:p>
      </dgm:t>
    </dgm:pt>
    <dgm:pt modelId="{CE310787-F59A-EF4A-873C-E288B4968430}" type="parTrans" cxnId="{5D118B4B-353E-3340-92C4-CDEF2DF9258D}">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2EA0B752-2D0C-A947-9A84-8FF169A0ED7D}" type="sibTrans" cxnId="{5D118B4B-353E-3340-92C4-CDEF2DF9258D}">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20E4C42B-335F-2B43-9AA0-80AF3C44D5CD}">
      <dgm:prSet>
        <dgm:style>
          <a:lnRef idx="2">
            <a:schemeClr val="accent5"/>
          </a:lnRef>
          <a:fillRef idx="1">
            <a:schemeClr val="lt1"/>
          </a:fillRef>
          <a:effectRef idx="0">
            <a:schemeClr val="accent5"/>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İdrar</a:t>
          </a:r>
          <a:endParaRPr lang="tr-TR" b="0" cap="none" spc="0">
            <a:ln w="0"/>
            <a:solidFill>
              <a:schemeClr val="tx1"/>
            </a:solidFill>
            <a:effectLst>
              <a:outerShdw blurRad="38100" dist="19050" dir="2700000" algn="tl" rotWithShape="0">
                <a:schemeClr val="dk1">
                  <a:alpha val="40000"/>
                </a:schemeClr>
              </a:outerShdw>
            </a:effectLst>
          </a:endParaRPr>
        </a:p>
      </dgm:t>
    </dgm:pt>
    <dgm:pt modelId="{2FC59FA7-0341-D24F-94E4-E3DE54812739}" type="parTrans" cxnId="{0E6490F4-C045-554E-83D6-A794F14BEFC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BF180A66-15AC-2E40-9B0A-01E156834123}" type="sibTrans" cxnId="{0E6490F4-C045-554E-83D6-A794F14BEFC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0B691C5B-CA47-3E47-AB37-E22753B31E85}">
      <dgm:prSet>
        <dgm:style>
          <a:lnRef idx="2">
            <a:schemeClr val="accent6"/>
          </a:lnRef>
          <a:fillRef idx="1">
            <a:schemeClr val="lt1"/>
          </a:fillRef>
          <a:effectRef idx="0">
            <a:schemeClr val="accent6"/>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Kan</a:t>
          </a:r>
          <a:endParaRPr lang="tr-TR" b="0" cap="none" spc="0">
            <a:ln w="0"/>
            <a:solidFill>
              <a:schemeClr val="tx1"/>
            </a:solidFill>
            <a:effectLst>
              <a:outerShdw blurRad="38100" dist="19050" dir="2700000" algn="tl" rotWithShape="0">
                <a:schemeClr val="dk1">
                  <a:alpha val="40000"/>
                </a:schemeClr>
              </a:outerShdw>
            </a:effectLst>
          </a:endParaRPr>
        </a:p>
      </dgm:t>
    </dgm:pt>
    <dgm:pt modelId="{D691F817-5D14-154D-A763-EE6AFF6400A6}" type="parTrans" cxnId="{AB434ADD-6448-BC4E-828D-AD2380834602}">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71E5B237-9A00-624D-862F-094A4693FFCF}" type="sibTrans" cxnId="{AB434ADD-6448-BC4E-828D-AD2380834602}">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D76682A3-285F-2742-99DA-2C81C052823C}">
      <dgm:prSet>
        <dgm:style>
          <a:lnRef idx="2">
            <a:schemeClr val="accent2"/>
          </a:lnRef>
          <a:fillRef idx="1">
            <a:schemeClr val="lt1"/>
          </a:fillRef>
          <a:effectRef idx="0">
            <a:schemeClr val="accent2"/>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Yara akıntısı</a:t>
          </a:r>
          <a:endParaRPr lang="tr-TR" b="0" cap="none" spc="0">
            <a:ln w="0"/>
            <a:solidFill>
              <a:schemeClr val="tx1"/>
            </a:solidFill>
            <a:effectLst>
              <a:outerShdw blurRad="38100" dist="19050" dir="2700000" algn="tl" rotWithShape="0">
                <a:schemeClr val="dk1">
                  <a:alpha val="40000"/>
                </a:schemeClr>
              </a:outerShdw>
            </a:effectLst>
          </a:endParaRPr>
        </a:p>
      </dgm:t>
    </dgm:pt>
    <dgm:pt modelId="{6C2057FD-5BD7-8E48-B506-6F56AE7FCE53}" type="parTrans" cxnId="{B6433C11-7A63-484F-9523-DC8E19E2C26E}">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DF38920E-3E47-C042-8115-DFE2387F925B}" type="sibTrans" cxnId="{B6433C11-7A63-484F-9523-DC8E19E2C26E}">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4CE6EE09-BE87-FB42-9FE4-EE173D08F537}">
      <dgm:prSet>
        <dgm:style>
          <a:lnRef idx="2">
            <a:schemeClr val="accent3"/>
          </a:lnRef>
          <a:fillRef idx="1">
            <a:schemeClr val="lt1"/>
          </a:fillRef>
          <a:effectRef idx="0">
            <a:schemeClr val="accent3"/>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Genital salgılar</a:t>
          </a:r>
          <a:endParaRPr lang="tr-TR" b="0" cap="none" spc="0">
            <a:ln w="0"/>
            <a:solidFill>
              <a:schemeClr val="tx1"/>
            </a:solidFill>
            <a:effectLst>
              <a:outerShdw blurRad="38100" dist="19050" dir="2700000" algn="tl" rotWithShape="0">
                <a:schemeClr val="dk1">
                  <a:alpha val="40000"/>
                </a:schemeClr>
              </a:outerShdw>
            </a:effectLst>
          </a:endParaRPr>
        </a:p>
      </dgm:t>
    </dgm:pt>
    <dgm:pt modelId="{E359C618-2132-254D-81E5-D750986A7A80}" type="parTrans" cxnId="{17BCFF15-47AA-6948-A3A5-C6ED5143767F}">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6EFA73FC-ADC4-AE4A-93C6-84B87603C419}" type="sibTrans" cxnId="{17BCFF15-47AA-6948-A3A5-C6ED5143767F}">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6BBC283B-2887-8748-B672-6DE786A63D66}">
      <dgm:prSet>
        <dgm:style>
          <a:lnRef idx="2">
            <a:schemeClr val="accent4"/>
          </a:lnRef>
          <a:fillRef idx="1">
            <a:schemeClr val="lt1"/>
          </a:fillRef>
          <a:effectRef idx="0">
            <a:schemeClr val="accent4"/>
          </a:effectRef>
          <a:fontRef idx="minor">
            <a:schemeClr val="dk1"/>
          </a:fontRef>
        </dgm:style>
      </dgm:prSet>
      <dgm:spPr/>
      <dgm:t>
        <a:bodyPr/>
        <a:lstStyle/>
        <a:p>
          <a:pPr rtl="0"/>
          <a:r>
            <a:rPr lang="tr-TR" b="0" cap="none" spc="0" smtClean="0">
              <a:ln w="0"/>
              <a:solidFill>
                <a:schemeClr val="tx1"/>
              </a:solidFill>
              <a:effectLst>
                <a:outerShdw blurRad="38100" dist="19050" dir="2700000" algn="tl" rotWithShape="0">
                  <a:schemeClr val="dk1">
                    <a:alpha val="40000"/>
                  </a:schemeClr>
                </a:outerShdw>
              </a:effectLst>
            </a:rPr>
            <a:t>Hayvansal dışkılar </a:t>
          </a:r>
          <a:endParaRPr lang="tr-TR" b="0" cap="none" spc="0">
            <a:ln w="0"/>
            <a:solidFill>
              <a:schemeClr val="tx1"/>
            </a:solidFill>
            <a:effectLst>
              <a:outerShdw blurRad="38100" dist="19050" dir="2700000" algn="tl" rotWithShape="0">
                <a:schemeClr val="dk1">
                  <a:alpha val="40000"/>
                </a:schemeClr>
              </a:outerShdw>
            </a:effectLst>
          </a:endParaRPr>
        </a:p>
      </dgm:t>
    </dgm:pt>
    <dgm:pt modelId="{DBDB5E7A-ECF6-704A-9A9C-36C9C285BF26}" type="parTrans" cxnId="{D64F2EFA-D5A4-0143-B457-15DBB7649B02}">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0EB1C309-8077-B04E-8614-F8BF8FCBDD85}" type="sibTrans" cxnId="{D64F2EFA-D5A4-0143-B457-15DBB7649B02}">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4D514C12-9E00-8647-B478-2D780F5B2D75}">
      <dgm:prSet>
        <dgm:style>
          <a:lnRef idx="2">
            <a:schemeClr val="accent5"/>
          </a:lnRef>
          <a:fillRef idx="1">
            <a:schemeClr val="lt1"/>
          </a:fillRef>
          <a:effectRef idx="0">
            <a:schemeClr val="accent5"/>
          </a:effectRef>
          <a:fontRef idx="minor">
            <a:schemeClr val="dk1"/>
          </a:fontRef>
        </dgm:style>
      </dgm:prSet>
      <dgm:spPr/>
      <dgm:t>
        <a:bodyPr/>
        <a:lstStyle/>
        <a:p>
          <a:pPr rtl="0"/>
          <a:r>
            <a:rPr lang="tr-TR" b="0" cap="none" spc="0" dirty="0" smtClean="0">
              <a:ln w="0"/>
              <a:solidFill>
                <a:schemeClr val="tx1"/>
              </a:solidFill>
              <a:effectLst>
                <a:outerShdw blurRad="38100" dist="19050" dir="2700000" algn="tl" rotWithShape="0">
                  <a:schemeClr val="dk1">
                    <a:alpha val="40000"/>
                  </a:schemeClr>
                </a:outerShdw>
              </a:effectLst>
            </a:rPr>
            <a:t>Sivrisinekler tarafından taşınan kandaki organizmalar </a:t>
          </a:r>
          <a:endParaRPr lang="tr-TR" b="0" cap="none" spc="0" dirty="0">
            <a:ln w="0"/>
            <a:solidFill>
              <a:schemeClr val="tx1"/>
            </a:solidFill>
            <a:effectLst>
              <a:outerShdw blurRad="38100" dist="19050" dir="2700000" algn="tl" rotWithShape="0">
                <a:schemeClr val="dk1">
                  <a:alpha val="40000"/>
                </a:schemeClr>
              </a:outerShdw>
            </a:effectLst>
          </a:endParaRPr>
        </a:p>
      </dgm:t>
    </dgm:pt>
    <dgm:pt modelId="{71A6ABE8-B5A9-A945-8F2A-DF4FE6AA18F1}" type="parTrans" cxnId="{F67667E7-C6D1-2C46-B8DD-5BA6679779A7}">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2BDF6236-64A5-104B-8E7C-DF4F0DE8A057}" type="sibTrans" cxnId="{F67667E7-C6D1-2C46-B8DD-5BA6679779A7}">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69AFB10F-6D74-644D-8299-28E0905B54C9}" type="pres">
      <dgm:prSet presAssocID="{CCFCE275-C87B-5D47-AA8E-7B24FCE0B179}" presName="Name0" presStyleCnt="0">
        <dgm:presLayoutVars>
          <dgm:dir/>
          <dgm:resizeHandles/>
        </dgm:presLayoutVars>
      </dgm:prSet>
      <dgm:spPr/>
      <dgm:t>
        <a:bodyPr/>
        <a:lstStyle/>
        <a:p>
          <a:endParaRPr lang="tr-TR"/>
        </a:p>
      </dgm:t>
    </dgm:pt>
    <dgm:pt modelId="{2F2AB2EA-C346-BF46-AE47-D7AF28552E93}" type="pres">
      <dgm:prSet presAssocID="{50A610DF-8E2C-3A41-A43E-FFD59A4297A5}" presName="compNode" presStyleCnt="0"/>
      <dgm:spPr/>
    </dgm:pt>
    <dgm:pt modelId="{2484469D-6364-674A-BDFF-A587B7A05A96}" type="pres">
      <dgm:prSet presAssocID="{50A610DF-8E2C-3A41-A43E-FFD59A4297A5}" presName="dummyConnPt" presStyleCnt="0"/>
      <dgm:spPr/>
    </dgm:pt>
    <dgm:pt modelId="{34931398-07C3-9B42-8C7D-83BA880E4990}" type="pres">
      <dgm:prSet presAssocID="{50A610DF-8E2C-3A41-A43E-FFD59A4297A5}" presName="node" presStyleLbl="node1" presStyleIdx="0" presStyleCnt="9">
        <dgm:presLayoutVars>
          <dgm:bulletEnabled val="1"/>
        </dgm:presLayoutVars>
      </dgm:prSet>
      <dgm:spPr/>
      <dgm:t>
        <a:bodyPr/>
        <a:lstStyle/>
        <a:p>
          <a:endParaRPr lang="tr-TR"/>
        </a:p>
      </dgm:t>
    </dgm:pt>
    <dgm:pt modelId="{A5A1C8A9-DCE2-8048-B491-460000B338C6}" type="pres">
      <dgm:prSet presAssocID="{50CF2745-B437-934B-B2C8-7DEBC9B7741D}" presName="sibTrans" presStyleLbl="bgSibTrans2D1" presStyleIdx="0" presStyleCnt="8"/>
      <dgm:spPr/>
      <dgm:t>
        <a:bodyPr/>
        <a:lstStyle/>
        <a:p>
          <a:endParaRPr lang="tr-TR"/>
        </a:p>
      </dgm:t>
    </dgm:pt>
    <dgm:pt modelId="{0EC9E1F4-5DAD-BE45-94CA-512495E64E90}" type="pres">
      <dgm:prSet presAssocID="{5F8D523D-E4F7-BA4D-8BAE-FFDFCDD8B291}" presName="compNode" presStyleCnt="0"/>
      <dgm:spPr/>
    </dgm:pt>
    <dgm:pt modelId="{2B2055B1-04A9-264E-AA36-32F9562348C5}" type="pres">
      <dgm:prSet presAssocID="{5F8D523D-E4F7-BA4D-8BAE-FFDFCDD8B291}" presName="dummyConnPt" presStyleCnt="0"/>
      <dgm:spPr/>
    </dgm:pt>
    <dgm:pt modelId="{C17586B9-E860-C84B-950C-3A3C6BDE6251}" type="pres">
      <dgm:prSet presAssocID="{5F8D523D-E4F7-BA4D-8BAE-FFDFCDD8B291}" presName="node" presStyleLbl="node1" presStyleIdx="1" presStyleCnt="9">
        <dgm:presLayoutVars>
          <dgm:bulletEnabled val="1"/>
        </dgm:presLayoutVars>
      </dgm:prSet>
      <dgm:spPr/>
      <dgm:t>
        <a:bodyPr/>
        <a:lstStyle/>
        <a:p>
          <a:endParaRPr lang="tr-TR"/>
        </a:p>
      </dgm:t>
    </dgm:pt>
    <dgm:pt modelId="{AA5C11E1-782A-3542-A701-198097D7D48C}" type="pres">
      <dgm:prSet presAssocID="{B53A9CFB-F2FC-1E4C-BCBF-B951D21AF463}" presName="sibTrans" presStyleLbl="bgSibTrans2D1" presStyleIdx="1" presStyleCnt="8"/>
      <dgm:spPr/>
      <dgm:t>
        <a:bodyPr/>
        <a:lstStyle/>
        <a:p>
          <a:endParaRPr lang="tr-TR"/>
        </a:p>
      </dgm:t>
    </dgm:pt>
    <dgm:pt modelId="{254929D6-C037-EA46-96C7-85E8F249CAD4}" type="pres">
      <dgm:prSet presAssocID="{F70DFEFD-D69B-434D-B9C6-F5B627141669}" presName="compNode" presStyleCnt="0"/>
      <dgm:spPr/>
    </dgm:pt>
    <dgm:pt modelId="{FB98A03E-AD0B-B94E-B604-9607A7ED65FB}" type="pres">
      <dgm:prSet presAssocID="{F70DFEFD-D69B-434D-B9C6-F5B627141669}" presName="dummyConnPt" presStyleCnt="0"/>
      <dgm:spPr/>
    </dgm:pt>
    <dgm:pt modelId="{28FF0066-8787-F845-A8EC-5C90D35D39BE}" type="pres">
      <dgm:prSet presAssocID="{F70DFEFD-D69B-434D-B9C6-F5B627141669}" presName="node" presStyleLbl="node1" presStyleIdx="2" presStyleCnt="9">
        <dgm:presLayoutVars>
          <dgm:bulletEnabled val="1"/>
        </dgm:presLayoutVars>
      </dgm:prSet>
      <dgm:spPr/>
      <dgm:t>
        <a:bodyPr/>
        <a:lstStyle/>
        <a:p>
          <a:endParaRPr lang="tr-TR"/>
        </a:p>
      </dgm:t>
    </dgm:pt>
    <dgm:pt modelId="{0960D8A4-DD0C-5B4B-B2B7-ADA1DE65AA71}" type="pres">
      <dgm:prSet presAssocID="{2EA0B752-2D0C-A947-9A84-8FF169A0ED7D}" presName="sibTrans" presStyleLbl="bgSibTrans2D1" presStyleIdx="2" presStyleCnt="8"/>
      <dgm:spPr/>
      <dgm:t>
        <a:bodyPr/>
        <a:lstStyle/>
        <a:p>
          <a:endParaRPr lang="tr-TR"/>
        </a:p>
      </dgm:t>
    </dgm:pt>
    <dgm:pt modelId="{45D79BB7-77C4-5A46-9990-5BA2B0C860AE}" type="pres">
      <dgm:prSet presAssocID="{20E4C42B-335F-2B43-9AA0-80AF3C44D5CD}" presName="compNode" presStyleCnt="0"/>
      <dgm:spPr/>
    </dgm:pt>
    <dgm:pt modelId="{880D918C-D465-4944-85AA-82D8236FC77F}" type="pres">
      <dgm:prSet presAssocID="{20E4C42B-335F-2B43-9AA0-80AF3C44D5CD}" presName="dummyConnPt" presStyleCnt="0"/>
      <dgm:spPr/>
    </dgm:pt>
    <dgm:pt modelId="{5A539E74-4A5E-F646-9C66-26387A54AC74}" type="pres">
      <dgm:prSet presAssocID="{20E4C42B-335F-2B43-9AA0-80AF3C44D5CD}" presName="node" presStyleLbl="node1" presStyleIdx="3" presStyleCnt="9">
        <dgm:presLayoutVars>
          <dgm:bulletEnabled val="1"/>
        </dgm:presLayoutVars>
      </dgm:prSet>
      <dgm:spPr/>
      <dgm:t>
        <a:bodyPr/>
        <a:lstStyle/>
        <a:p>
          <a:endParaRPr lang="tr-TR"/>
        </a:p>
      </dgm:t>
    </dgm:pt>
    <dgm:pt modelId="{DC15E801-12DF-CA44-87B4-B5060D8654E3}" type="pres">
      <dgm:prSet presAssocID="{BF180A66-15AC-2E40-9B0A-01E156834123}" presName="sibTrans" presStyleLbl="bgSibTrans2D1" presStyleIdx="3" presStyleCnt="8"/>
      <dgm:spPr/>
      <dgm:t>
        <a:bodyPr/>
        <a:lstStyle/>
        <a:p>
          <a:endParaRPr lang="tr-TR"/>
        </a:p>
      </dgm:t>
    </dgm:pt>
    <dgm:pt modelId="{C4E6D1F5-0173-A14C-AAC1-72BAC836C3BC}" type="pres">
      <dgm:prSet presAssocID="{0B691C5B-CA47-3E47-AB37-E22753B31E85}" presName="compNode" presStyleCnt="0"/>
      <dgm:spPr/>
    </dgm:pt>
    <dgm:pt modelId="{531E8EF0-FFB5-FA43-8954-329CFF13C753}" type="pres">
      <dgm:prSet presAssocID="{0B691C5B-CA47-3E47-AB37-E22753B31E85}" presName="dummyConnPt" presStyleCnt="0"/>
      <dgm:spPr/>
    </dgm:pt>
    <dgm:pt modelId="{F9F3A91A-DC48-B349-B45F-B0302F2A9409}" type="pres">
      <dgm:prSet presAssocID="{0B691C5B-CA47-3E47-AB37-E22753B31E85}" presName="node" presStyleLbl="node1" presStyleIdx="4" presStyleCnt="9">
        <dgm:presLayoutVars>
          <dgm:bulletEnabled val="1"/>
        </dgm:presLayoutVars>
      </dgm:prSet>
      <dgm:spPr/>
      <dgm:t>
        <a:bodyPr/>
        <a:lstStyle/>
        <a:p>
          <a:endParaRPr lang="tr-TR"/>
        </a:p>
      </dgm:t>
    </dgm:pt>
    <dgm:pt modelId="{F2A8F623-9F6E-1A48-B842-A5446726C1BD}" type="pres">
      <dgm:prSet presAssocID="{71E5B237-9A00-624D-862F-094A4693FFCF}" presName="sibTrans" presStyleLbl="bgSibTrans2D1" presStyleIdx="4" presStyleCnt="8"/>
      <dgm:spPr/>
      <dgm:t>
        <a:bodyPr/>
        <a:lstStyle/>
        <a:p>
          <a:endParaRPr lang="tr-TR"/>
        </a:p>
      </dgm:t>
    </dgm:pt>
    <dgm:pt modelId="{00073E6D-359F-DC49-B39A-931CD74E5F0A}" type="pres">
      <dgm:prSet presAssocID="{D76682A3-285F-2742-99DA-2C81C052823C}" presName="compNode" presStyleCnt="0"/>
      <dgm:spPr/>
    </dgm:pt>
    <dgm:pt modelId="{3F88BCC9-9CDC-D148-889F-6C1C754808B3}" type="pres">
      <dgm:prSet presAssocID="{D76682A3-285F-2742-99DA-2C81C052823C}" presName="dummyConnPt" presStyleCnt="0"/>
      <dgm:spPr/>
    </dgm:pt>
    <dgm:pt modelId="{3A562E47-CF25-5E48-8C8E-61817C2E86C6}" type="pres">
      <dgm:prSet presAssocID="{D76682A3-285F-2742-99DA-2C81C052823C}" presName="node" presStyleLbl="node1" presStyleIdx="5" presStyleCnt="9">
        <dgm:presLayoutVars>
          <dgm:bulletEnabled val="1"/>
        </dgm:presLayoutVars>
      </dgm:prSet>
      <dgm:spPr/>
      <dgm:t>
        <a:bodyPr/>
        <a:lstStyle/>
        <a:p>
          <a:endParaRPr lang="tr-TR"/>
        </a:p>
      </dgm:t>
    </dgm:pt>
    <dgm:pt modelId="{29F06A96-1D3A-B24C-AD3A-8C6DA760DED9}" type="pres">
      <dgm:prSet presAssocID="{DF38920E-3E47-C042-8115-DFE2387F925B}" presName="sibTrans" presStyleLbl="bgSibTrans2D1" presStyleIdx="5" presStyleCnt="8"/>
      <dgm:spPr/>
      <dgm:t>
        <a:bodyPr/>
        <a:lstStyle/>
        <a:p>
          <a:endParaRPr lang="tr-TR"/>
        </a:p>
      </dgm:t>
    </dgm:pt>
    <dgm:pt modelId="{FDAC605C-322F-4E42-B407-BA943F5EB014}" type="pres">
      <dgm:prSet presAssocID="{4CE6EE09-BE87-FB42-9FE4-EE173D08F537}" presName="compNode" presStyleCnt="0"/>
      <dgm:spPr/>
    </dgm:pt>
    <dgm:pt modelId="{F6ABDCD4-3753-5141-8256-7BC50E595B44}" type="pres">
      <dgm:prSet presAssocID="{4CE6EE09-BE87-FB42-9FE4-EE173D08F537}" presName="dummyConnPt" presStyleCnt="0"/>
      <dgm:spPr/>
    </dgm:pt>
    <dgm:pt modelId="{95365B1E-5693-5F45-8548-B44A9E92FD1E}" type="pres">
      <dgm:prSet presAssocID="{4CE6EE09-BE87-FB42-9FE4-EE173D08F537}" presName="node" presStyleLbl="node1" presStyleIdx="6" presStyleCnt="9">
        <dgm:presLayoutVars>
          <dgm:bulletEnabled val="1"/>
        </dgm:presLayoutVars>
      </dgm:prSet>
      <dgm:spPr/>
      <dgm:t>
        <a:bodyPr/>
        <a:lstStyle/>
        <a:p>
          <a:endParaRPr lang="tr-TR"/>
        </a:p>
      </dgm:t>
    </dgm:pt>
    <dgm:pt modelId="{89EF5FFE-9999-0044-A400-7336ED63D89C}" type="pres">
      <dgm:prSet presAssocID="{6EFA73FC-ADC4-AE4A-93C6-84B87603C419}" presName="sibTrans" presStyleLbl="bgSibTrans2D1" presStyleIdx="6" presStyleCnt="8"/>
      <dgm:spPr/>
      <dgm:t>
        <a:bodyPr/>
        <a:lstStyle/>
        <a:p>
          <a:endParaRPr lang="tr-TR"/>
        </a:p>
      </dgm:t>
    </dgm:pt>
    <dgm:pt modelId="{EB8EB0B1-74B9-094A-A892-EA6E11965C2E}" type="pres">
      <dgm:prSet presAssocID="{6BBC283B-2887-8748-B672-6DE786A63D66}" presName="compNode" presStyleCnt="0"/>
      <dgm:spPr/>
    </dgm:pt>
    <dgm:pt modelId="{2DA07D4D-992A-2448-960A-53E6B880B4BC}" type="pres">
      <dgm:prSet presAssocID="{6BBC283B-2887-8748-B672-6DE786A63D66}" presName="dummyConnPt" presStyleCnt="0"/>
      <dgm:spPr/>
    </dgm:pt>
    <dgm:pt modelId="{2BE61570-88E1-A040-93D9-D9D43CBC6462}" type="pres">
      <dgm:prSet presAssocID="{6BBC283B-2887-8748-B672-6DE786A63D66}" presName="node" presStyleLbl="node1" presStyleIdx="7" presStyleCnt="9">
        <dgm:presLayoutVars>
          <dgm:bulletEnabled val="1"/>
        </dgm:presLayoutVars>
      </dgm:prSet>
      <dgm:spPr/>
      <dgm:t>
        <a:bodyPr/>
        <a:lstStyle/>
        <a:p>
          <a:endParaRPr lang="tr-TR"/>
        </a:p>
      </dgm:t>
    </dgm:pt>
    <dgm:pt modelId="{6500905A-3470-9747-8516-8867CCAC68C1}" type="pres">
      <dgm:prSet presAssocID="{0EB1C309-8077-B04E-8614-F8BF8FCBDD85}" presName="sibTrans" presStyleLbl="bgSibTrans2D1" presStyleIdx="7" presStyleCnt="8"/>
      <dgm:spPr/>
      <dgm:t>
        <a:bodyPr/>
        <a:lstStyle/>
        <a:p>
          <a:endParaRPr lang="tr-TR"/>
        </a:p>
      </dgm:t>
    </dgm:pt>
    <dgm:pt modelId="{8C8D4AEE-A083-C448-97BB-88C7A805D64E}" type="pres">
      <dgm:prSet presAssocID="{4D514C12-9E00-8647-B478-2D780F5B2D75}" presName="compNode" presStyleCnt="0"/>
      <dgm:spPr/>
    </dgm:pt>
    <dgm:pt modelId="{869E91E3-4FCF-AE4F-A82D-9EA7448A095B}" type="pres">
      <dgm:prSet presAssocID="{4D514C12-9E00-8647-B478-2D780F5B2D75}" presName="dummyConnPt" presStyleCnt="0"/>
      <dgm:spPr/>
    </dgm:pt>
    <dgm:pt modelId="{EC648EE4-98A0-D642-B7AF-9B9973BE6A80}" type="pres">
      <dgm:prSet presAssocID="{4D514C12-9E00-8647-B478-2D780F5B2D75}" presName="node" presStyleLbl="node1" presStyleIdx="8" presStyleCnt="9">
        <dgm:presLayoutVars>
          <dgm:bulletEnabled val="1"/>
        </dgm:presLayoutVars>
      </dgm:prSet>
      <dgm:spPr/>
      <dgm:t>
        <a:bodyPr/>
        <a:lstStyle/>
        <a:p>
          <a:endParaRPr lang="tr-TR"/>
        </a:p>
      </dgm:t>
    </dgm:pt>
  </dgm:ptLst>
  <dgm:cxnLst>
    <dgm:cxn modelId="{55F0D347-932A-1246-AFA0-F4162C622A84}" type="presOf" srcId="{0B691C5B-CA47-3E47-AB37-E22753B31E85}" destId="{F9F3A91A-DC48-B349-B45F-B0302F2A9409}" srcOrd="0" destOrd="0" presId="urn:microsoft.com/office/officeart/2005/8/layout/bProcess4"/>
    <dgm:cxn modelId="{F67667E7-C6D1-2C46-B8DD-5BA6679779A7}" srcId="{CCFCE275-C87B-5D47-AA8E-7B24FCE0B179}" destId="{4D514C12-9E00-8647-B478-2D780F5B2D75}" srcOrd="8" destOrd="0" parTransId="{71A6ABE8-B5A9-A945-8F2A-DF4FE6AA18F1}" sibTransId="{2BDF6236-64A5-104B-8E7C-DF4F0DE8A057}"/>
    <dgm:cxn modelId="{04ECABB0-B834-CA40-8A0C-7742F503E2C8}" type="presOf" srcId="{DF38920E-3E47-C042-8115-DFE2387F925B}" destId="{29F06A96-1D3A-B24C-AD3A-8C6DA760DED9}" srcOrd="0" destOrd="0" presId="urn:microsoft.com/office/officeart/2005/8/layout/bProcess4"/>
    <dgm:cxn modelId="{B6433C11-7A63-484F-9523-DC8E19E2C26E}" srcId="{CCFCE275-C87B-5D47-AA8E-7B24FCE0B179}" destId="{D76682A3-285F-2742-99DA-2C81C052823C}" srcOrd="5" destOrd="0" parTransId="{6C2057FD-5BD7-8E48-B506-6F56AE7FCE53}" sibTransId="{DF38920E-3E47-C042-8115-DFE2387F925B}"/>
    <dgm:cxn modelId="{3309E41D-5048-1348-965D-796D7E9050AF}" type="presOf" srcId="{71E5B237-9A00-624D-862F-094A4693FFCF}" destId="{F2A8F623-9F6E-1A48-B842-A5446726C1BD}" srcOrd="0" destOrd="0" presId="urn:microsoft.com/office/officeart/2005/8/layout/bProcess4"/>
    <dgm:cxn modelId="{17BCFF15-47AA-6948-A3A5-C6ED5143767F}" srcId="{CCFCE275-C87B-5D47-AA8E-7B24FCE0B179}" destId="{4CE6EE09-BE87-FB42-9FE4-EE173D08F537}" srcOrd="6" destOrd="0" parTransId="{E359C618-2132-254D-81E5-D750986A7A80}" sibTransId="{6EFA73FC-ADC4-AE4A-93C6-84B87603C419}"/>
    <dgm:cxn modelId="{F9C8FD1A-3F4F-4247-904C-762E1ECEBE94}" type="presOf" srcId="{F70DFEFD-D69B-434D-B9C6-F5B627141669}" destId="{28FF0066-8787-F845-A8EC-5C90D35D39BE}" srcOrd="0" destOrd="0" presId="urn:microsoft.com/office/officeart/2005/8/layout/bProcess4"/>
    <dgm:cxn modelId="{07F8A7EA-D8B5-124D-A6C1-BA2C25329A15}" type="presOf" srcId="{CCFCE275-C87B-5D47-AA8E-7B24FCE0B179}" destId="{69AFB10F-6D74-644D-8299-28E0905B54C9}" srcOrd="0" destOrd="0" presId="urn:microsoft.com/office/officeart/2005/8/layout/bProcess4"/>
    <dgm:cxn modelId="{D683F2A1-745B-494D-937C-8A4321952DA2}" type="presOf" srcId="{0EB1C309-8077-B04E-8614-F8BF8FCBDD85}" destId="{6500905A-3470-9747-8516-8867CCAC68C1}" srcOrd="0" destOrd="0" presId="urn:microsoft.com/office/officeart/2005/8/layout/bProcess4"/>
    <dgm:cxn modelId="{0E6490F4-C045-554E-83D6-A794F14BEFC4}" srcId="{CCFCE275-C87B-5D47-AA8E-7B24FCE0B179}" destId="{20E4C42B-335F-2B43-9AA0-80AF3C44D5CD}" srcOrd="3" destOrd="0" parTransId="{2FC59FA7-0341-D24F-94E4-E3DE54812739}" sibTransId="{BF180A66-15AC-2E40-9B0A-01E156834123}"/>
    <dgm:cxn modelId="{5D71F420-D91F-F74B-AC6E-85848B1F9348}" type="presOf" srcId="{2EA0B752-2D0C-A947-9A84-8FF169A0ED7D}" destId="{0960D8A4-DD0C-5B4B-B2B7-ADA1DE65AA71}" srcOrd="0" destOrd="0" presId="urn:microsoft.com/office/officeart/2005/8/layout/bProcess4"/>
    <dgm:cxn modelId="{8DB8E63F-81DA-EF4D-97F3-3DCA678E3999}" type="presOf" srcId="{5F8D523D-E4F7-BA4D-8BAE-FFDFCDD8B291}" destId="{C17586B9-E860-C84B-950C-3A3C6BDE6251}" srcOrd="0" destOrd="0" presId="urn:microsoft.com/office/officeart/2005/8/layout/bProcess4"/>
    <dgm:cxn modelId="{5E1930CA-496B-9343-94F0-7A24B11380A2}" type="presOf" srcId="{4CE6EE09-BE87-FB42-9FE4-EE173D08F537}" destId="{95365B1E-5693-5F45-8548-B44A9E92FD1E}" srcOrd="0" destOrd="0" presId="urn:microsoft.com/office/officeart/2005/8/layout/bProcess4"/>
    <dgm:cxn modelId="{3B0063A9-08AD-2A41-A577-9E8C7A1AC9A8}" type="presOf" srcId="{4D514C12-9E00-8647-B478-2D780F5B2D75}" destId="{EC648EE4-98A0-D642-B7AF-9B9973BE6A80}" srcOrd="0" destOrd="0" presId="urn:microsoft.com/office/officeart/2005/8/layout/bProcess4"/>
    <dgm:cxn modelId="{95D89E33-CC11-4449-A186-2F3E0B25F1F1}" type="presOf" srcId="{50CF2745-B437-934B-B2C8-7DEBC9B7741D}" destId="{A5A1C8A9-DCE2-8048-B491-460000B338C6}" srcOrd="0" destOrd="0" presId="urn:microsoft.com/office/officeart/2005/8/layout/bProcess4"/>
    <dgm:cxn modelId="{30431A84-AE73-E042-A058-E3115C8A3CF4}" type="presOf" srcId="{50A610DF-8E2C-3A41-A43E-FFD59A4297A5}" destId="{34931398-07C3-9B42-8C7D-83BA880E4990}" srcOrd="0" destOrd="0" presId="urn:microsoft.com/office/officeart/2005/8/layout/bProcess4"/>
    <dgm:cxn modelId="{2445DB9B-0C9C-4346-9ADB-E660B2D3F41D}" type="presOf" srcId="{B53A9CFB-F2FC-1E4C-BCBF-B951D21AF463}" destId="{AA5C11E1-782A-3542-A701-198097D7D48C}" srcOrd="0" destOrd="0" presId="urn:microsoft.com/office/officeart/2005/8/layout/bProcess4"/>
    <dgm:cxn modelId="{C86B8B67-7FCB-754D-9EB3-DC14D8DDDF68}" type="presOf" srcId="{6BBC283B-2887-8748-B672-6DE786A63D66}" destId="{2BE61570-88E1-A040-93D9-D9D43CBC6462}" srcOrd="0" destOrd="0" presId="urn:microsoft.com/office/officeart/2005/8/layout/bProcess4"/>
    <dgm:cxn modelId="{5D118B4B-353E-3340-92C4-CDEF2DF9258D}" srcId="{CCFCE275-C87B-5D47-AA8E-7B24FCE0B179}" destId="{F70DFEFD-D69B-434D-B9C6-F5B627141669}" srcOrd="2" destOrd="0" parTransId="{CE310787-F59A-EF4A-873C-E288B4968430}" sibTransId="{2EA0B752-2D0C-A947-9A84-8FF169A0ED7D}"/>
    <dgm:cxn modelId="{9B60317B-56D2-4D40-81DB-ECF957B6C338}" srcId="{CCFCE275-C87B-5D47-AA8E-7B24FCE0B179}" destId="{5F8D523D-E4F7-BA4D-8BAE-FFDFCDD8B291}" srcOrd="1" destOrd="0" parTransId="{368AFC64-4280-C34A-B4D4-0BB7DA540D56}" sibTransId="{B53A9CFB-F2FC-1E4C-BCBF-B951D21AF463}"/>
    <dgm:cxn modelId="{ED4D0BA9-7970-BD42-8942-72BF06FC43C9}" type="presOf" srcId="{D76682A3-285F-2742-99DA-2C81C052823C}" destId="{3A562E47-CF25-5E48-8C8E-61817C2E86C6}" srcOrd="0" destOrd="0" presId="urn:microsoft.com/office/officeart/2005/8/layout/bProcess4"/>
    <dgm:cxn modelId="{C2EADC64-2CC6-4F4D-93CF-3443D5F697F0}" type="presOf" srcId="{BF180A66-15AC-2E40-9B0A-01E156834123}" destId="{DC15E801-12DF-CA44-87B4-B5060D8654E3}" srcOrd="0" destOrd="0" presId="urn:microsoft.com/office/officeart/2005/8/layout/bProcess4"/>
    <dgm:cxn modelId="{D64F2EFA-D5A4-0143-B457-15DBB7649B02}" srcId="{CCFCE275-C87B-5D47-AA8E-7B24FCE0B179}" destId="{6BBC283B-2887-8748-B672-6DE786A63D66}" srcOrd="7" destOrd="0" parTransId="{DBDB5E7A-ECF6-704A-9A9C-36C9C285BF26}" sibTransId="{0EB1C309-8077-B04E-8614-F8BF8FCBDD85}"/>
    <dgm:cxn modelId="{40692934-EBD3-F644-8819-1F9B1185FFB2}" type="presOf" srcId="{20E4C42B-335F-2B43-9AA0-80AF3C44D5CD}" destId="{5A539E74-4A5E-F646-9C66-26387A54AC74}" srcOrd="0" destOrd="0" presId="urn:microsoft.com/office/officeart/2005/8/layout/bProcess4"/>
    <dgm:cxn modelId="{24F74A06-6CBC-B84B-862C-DF7C6C123F6F}" srcId="{CCFCE275-C87B-5D47-AA8E-7B24FCE0B179}" destId="{50A610DF-8E2C-3A41-A43E-FFD59A4297A5}" srcOrd="0" destOrd="0" parTransId="{A34F584E-DB7C-9947-8FB1-CD012F70E333}" sibTransId="{50CF2745-B437-934B-B2C8-7DEBC9B7741D}"/>
    <dgm:cxn modelId="{1A1B1E91-D49F-2A4D-890C-C9D23D6FB3B2}" type="presOf" srcId="{6EFA73FC-ADC4-AE4A-93C6-84B87603C419}" destId="{89EF5FFE-9999-0044-A400-7336ED63D89C}" srcOrd="0" destOrd="0" presId="urn:microsoft.com/office/officeart/2005/8/layout/bProcess4"/>
    <dgm:cxn modelId="{AB434ADD-6448-BC4E-828D-AD2380834602}" srcId="{CCFCE275-C87B-5D47-AA8E-7B24FCE0B179}" destId="{0B691C5B-CA47-3E47-AB37-E22753B31E85}" srcOrd="4" destOrd="0" parTransId="{D691F817-5D14-154D-A763-EE6AFF6400A6}" sibTransId="{71E5B237-9A00-624D-862F-094A4693FFCF}"/>
    <dgm:cxn modelId="{3CA2F1EB-C387-7546-A19B-A74015E98FD7}" type="presParOf" srcId="{69AFB10F-6D74-644D-8299-28E0905B54C9}" destId="{2F2AB2EA-C346-BF46-AE47-D7AF28552E93}" srcOrd="0" destOrd="0" presId="urn:microsoft.com/office/officeart/2005/8/layout/bProcess4"/>
    <dgm:cxn modelId="{79032818-969D-844D-B12D-B4C4C8EAAE26}" type="presParOf" srcId="{2F2AB2EA-C346-BF46-AE47-D7AF28552E93}" destId="{2484469D-6364-674A-BDFF-A587B7A05A96}" srcOrd="0" destOrd="0" presId="urn:microsoft.com/office/officeart/2005/8/layout/bProcess4"/>
    <dgm:cxn modelId="{D6646975-0E24-0446-B142-F078BC7056C5}" type="presParOf" srcId="{2F2AB2EA-C346-BF46-AE47-D7AF28552E93}" destId="{34931398-07C3-9B42-8C7D-83BA880E4990}" srcOrd="1" destOrd="0" presId="urn:microsoft.com/office/officeart/2005/8/layout/bProcess4"/>
    <dgm:cxn modelId="{E88BB339-4C14-7C4D-9E06-D9B8CA3222D6}" type="presParOf" srcId="{69AFB10F-6D74-644D-8299-28E0905B54C9}" destId="{A5A1C8A9-DCE2-8048-B491-460000B338C6}" srcOrd="1" destOrd="0" presId="urn:microsoft.com/office/officeart/2005/8/layout/bProcess4"/>
    <dgm:cxn modelId="{87ED82D7-BF16-C841-B348-19DD3A3997D7}" type="presParOf" srcId="{69AFB10F-6D74-644D-8299-28E0905B54C9}" destId="{0EC9E1F4-5DAD-BE45-94CA-512495E64E90}" srcOrd="2" destOrd="0" presId="urn:microsoft.com/office/officeart/2005/8/layout/bProcess4"/>
    <dgm:cxn modelId="{19CADD8E-18E3-BB4C-8A9F-466E75F6E627}" type="presParOf" srcId="{0EC9E1F4-5DAD-BE45-94CA-512495E64E90}" destId="{2B2055B1-04A9-264E-AA36-32F9562348C5}" srcOrd="0" destOrd="0" presId="urn:microsoft.com/office/officeart/2005/8/layout/bProcess4"/>
    <dgm:cxn modelId="{7E825D7F-F51C-A141-A0A3-AFFF78E1AE96}" type="presParOf" srcId="{0EC9E1F4-5DAD-BE45-94CA-512495E64E90}" destId="{C17586B9-E860-C84B-950C-3A3C6BDE6251}" srcOrd="1" destOrd="0" presId="urn:microsoft.com/office/officeart/2005/8/layout/bProcess4"/>
    <dgm:cxn modelId="{1C7A5023-5A2C-E14B-AAC1-5B5F85B39547}" type="presParOf" srcId="{69AFB10F-6D74-644D-8299-28E0905B54C9}" destId="{AA5C11E1-782A-3542-A701-198097D7D48C}" srcOrd="3" destOrd="0" presId="urn:microsoft.com/office/officeart/2005/8/layout/bProcess4"/>
    <dgm:cxn modelId="{F776E971-F647-A24E-9C5C-C35F878C81CA}" type="presParOf" srcId="{69AFB10F-6D74-644D-8299-28E0905B54C9}" destId="{254929D6-C037-EA46-96C7-85E8F249CAD4}" srcOrd="4" destOrd="0" presId="urn:microsoft.com/office/officeart/2005/8/layout/bProcess4"/>
    <dgm:cxn modelId="{18DC2006-564A-B74E-92F3-C1CB05347DB7}" type="presParOf" srcId="{254929D6-C037-EA46-96C7-85E8F249CAD4}" destId="{FB98A03E-AD0B-B94E-B604-9607A7ED65FB}" srcOrd="0" destOrd="0" presId="urn:microsoft.com/office/officeart/2005/8/layout/bProcess4"/>
    <dgm:cxn modelId="{292D1B63-B6C7-C94C-B232-6A5D3821DFA4}" type="presParOf" srcId="{254929D6-C037-EA46-96C7-85E8F249CAD4}" destId="{28FF0066-8787-F845-A8EC-5C90D35D39BE}" srcOrd="1" destOrd="0" presId="urn:microsoft.com/office/officeart/2005/8/layout/bProcess4"/>
    <dgm:cxn modelId="{444364B4-200C-964F-B01A-8ED31DFC98E9}" type="presParOf" srcId="{69AFB10F-6D74-644D-8299-28E0905B54C9}" destId="{0960D8A4-DD0C-5B4B-B2B7-ADA1DE65AA71}" srcOrd="5" destOrd="0" presId="urn:microsoft.com/office/officeart/2005/8/layout/bProcess4"/>
    <dgm:cxn modelId="{A54F6EE7-F16C-4E48-9942-B22A6BA51B13}" type="presParOf" srcId="{69AFB10F-6D74-644D-8299-28E0905B54C9}" destId="{45D79BB7-77C4-5A46-9990-5BA2B0C860AE}" srcOrd="6" destOrd="0" presId="urn:microsoft.com/office/officeart/2005/8/layout/bProcess4"/>
    <dgm:cxn modelId="{552F20F2-D827-FE47-A16A-99F5BE1AF2FD}" type="presParOf" srcId="{45D79BB7-77C4-5A46-9990-5BA2B0C860AE}" destId="{880D918C-D465-4944-85AA-82D8236FC77F}" srcOrd="0" destOrd="0" presId="urn:microsoft.com/office/officeart/2005/8/layout/bProcess4"/>
    <dgm:cxn modelId="{58CE01B5-3DC9-6D43-ACEE-8A6A07A8C280}" type="presParOf" srcId="{45D79BB7-77C4-5A46-9990-5BA2B0C860AE}" destId="{5A539E74-4A5E-F646-9C66-26387A54AC74}" srcOrd="1" destOrd="0" presId="urn:microsoft.com/office/officeart/2005/8/layout/bProcess4"/>
    <dgm:cxn modelId="{C598630D-49B7-C144-9A52-2A8529A6BBE6}" type="presParOf" srcId="{69AFB10F-6D74-644D-8299-28E0905B54C9}" destId="{DC15E801-12DF-CA44-87B4-B5060D8654E3}" srcOrd="7" destOrd="0" presId="urn:microsoft.com/office/officeart/2005/8/layout/bProcess4"/>
    <dgm:cxn modelId="{0ED18CEB-937C-C143-9A7B-B43C08E0F506}" type="presParOf" srcId="{69AFB10F-6D74-644D-8299-28E0905B54C9}" destId="{C4E6D1F5-0173-A14C-AAC1-72BAC836C3BC}" srcOrd="8" destOrd="0" presId="urn:microsoft.com/office/officeart/2005/8/layout/bProcess4"/>
    <dgm:cxn modelId="{553453A9-E1A6-A242-8AED-E8E5BDD1BBFF}" type="presParOf" srcId="{C4E6D1F5-0173-A14C-AAC1-72BAC836C3BC}" destId="{531E8EF0-FFB5-FA43-8954-329CFF13C753}" srcOrd="0" destOrd="0" presId="urn:microsoft.com/office/officeart/2005/8/layout/bProcess4"/>
    <dgm:cxn modelId="{C7B37DB8-15C9-D847-9B1E-55CBA509B164}" type="presParOf" srcId="{C4E6D1F5-0173-A14C-AAC1-72BAC836C3BC}" destId="{F9F3A91A-DC48-B349-B45F-B0302F2A9409}" srcOrd="1" destOrd="0" presId="urn:microsoft.com/office/officeart/2005/8/layout/bProcess4"/>
    <dgm:cxn modelId="{190D15C1-FBDE-9243-89C0-6DED4AF8B63C}" type="presParOf" srcId="{69AFB10F-6D74-644D-8299-28E0905B54C9}" destId="{F2A8F623-9F6E-1A48-B842-A5446726C1BD}" srcOrd="9" destOrd="0" presId="urn:microsoft.com/office/officeart/2005/8/layout/bProcess4"/>
    <dgm:cxn modelId="{3E535D54-6EBE-1040-A8D7-963B90B31931}" type="presParOf" srcId="{69AFB10F-6D74-644D-8299-28E0905B54C9}" destId="{00073E6D-359F-DC49-B39A-931CD74E5F0A}" srcOrd="10" destOrd="0" presId="urn:microsoft.com/office/officeart/2005/8/layout/bProcess4"/>
    <dgm:cxn modelId="{4155FA60-AF04-AD40-B0B6-1B41724576A6}" type="presParOf" srcId="{00073E6D-359F-DC49-B39A-931CD74E5F0A}" destId="{3F88BCC9-9CDC-D148-889F-6C1C754808B3}" srcOrd="0" destOrd="0" presId="urn:microsoft.com/office/officeart/2005/8/layout/bProcess4"/>
    <dgm:cxn modelId="{6D257116-AF15-494E-B5C9-302DF460F832}" type="presParOf" srcId="{00073E6D-359F-DC49-B39A-931CD74E5F0A}" destId="{3A562E47-CF25-5E48-8C8E-61817C2E86C6}" srcOrd="1" destOrd="0" presId="urn:microsoft.com/office/officeart/2005/8/layout/bProcess4"/>
    <dgm:cxn modelId="{3A044594-301E-FA45-874B-4E49FBFE64A8}" type="presParOf" srcId="{69AFB10F-6D74-644D-8299-28E0905B54C9}" destId="{29F06A96-1D3A-B24C-AD3A-8C6DA760DED9}" srcOrd="11" destOrd="0" presId="urn:microsoft.com/office/officeart/2005/8/layout/bProcess4"/>
    <dgm:cxn modelId="{30AA5BE4-7E40-184E-AC56-DC837E137578}" type="presParOf" srcId="{69AFB10F-6D74-644D-8299-28E0905B54C9}" destId="{FDAC605C-322F-4E42-B407-BA943F5EB014}" srcOrd="12" destOrd="0" presId="urn:microsoft.com/office/officeart/2005/8/layout/bProcess4"/>
    <dgm:cxn modelId="{8578A3A8-2B4A-554D-82A8-AE1C16EDB742}" type="presParOf" srcId="{FDAC605C-322F-4E42-B407-BA943F5EB014}" destId="{F6ABDCD4-3753-5141-8256-7BC50E595B44}" srcOrd="0" destOrd="0" presId="urn:microsoft.com/office/officeart/2005/8/layout/bProcess4"/>
    <dgm:cxn modelId="{F7CA3341-7128-0F44-BE66-CCE730B3DEEB}" type="presParOf" srcId="{FDAC605C-322F-4E42-B407-BA943F5EB014}" destId="{95365B1E-5693-5F45-8548-B44A9E92FD1E}" srcOrd="1" destOrd="0" presId="urn:microsoft.com/office/officeart/2005/8/layout/bProcess4"/>
    <dgm:cxn modelId="{AFD55B03-ED28-9B4A-8F9F-1645F9B093A9}" type="presParOf" srcId="{69AFB10F-6D74-644D-8299-28E0905B54C9}" destId="{89EF5FFE-9999-0044-A400-7336ED63D89C}" srcOrd="13" destOrd="0" presId="urn:microsoft.com/office/officeart/2005/8/layout/bProcess4"/>
    <dgm:cxn modelId="{D6865111-4614-5642-8621-6704FF49971F}" type="presParOf" srcId="{69AFB10F-6D74-644D-8299-28E0905B54C9}" destId="{EB8EB0B1-74B9-094A-A892-EA6E11965C2E}" srcOrd="14" destOrd="0" presId="urn:microsoft.com/office/officeart/2005/8/layout/bProcess4"/>
    <dgm:cxn modelId="{F774434B-D0DF-B348-9D90-4F495AD050A3}" type="presParOf" srcId="{EB8EB0B1-74B9-094A-A892-EA6E11965C2E}" destId="{2DA07D4D-992A-2448-960A-53E6B880B4BC}" srcOrd="0" destOrd="0" presId="urn:microsoft.com/office/officeart/2005/8/layout/bProcess4"/>
    <dgm:cxn modelId="{6D292A9A-465A-E543-B1FB-D2A4C9801A45}" type="presParOf" srcId="{EB8EB0B1-74B9-094A-A892-EA6E11965C2E}" destId="{2BE61570-88E1-A040-93D9-D9D43CBC6462}" srcOrd="1" destOrd="0" presId="urn:microsoft.com/office/officeart/2005/8/layout/bProcess4"/>
    <dgm:cxn modelId="{08EBE9A6-95CA-E04A-BDDC-1773F9AF1747}" type="presParOf" srcId="{69AFB10F-6D74-644D-8299-28E0905B54C9}" destId="{6500905A-3470-9747-8516-8867CCAC68C1}" srcOrd="15" destOrd="0" presId="urn:microsoft.com/office/officeart/2005/8/layout/bProcess4"/>
    <dgm:cxn modelId="{B19EAA40-49FB-BF44-B8DE-3E865346EEC9}" type="presParOf" srcId="{69AFB10F-6D74-644D-8299-28E0905B54C9}" destId="{8C8D4AEE-A083-C448-97BB-88C7A805D64E}" srcOrd="16" destOrd="0" presId="urn:microsoft.com/office/officeart/2005/8/layout/bProcess4"/>
    <dgm:cxn modelId="{837F48D0-71BF-A843-ACBF-E2E643FD8AB6}" type="presParOf" srcId="{8C8D4AEE-A083-C448-97BB-88C7A805D64E}" destId="{869E91E3-4FCF-AE4F-A82D-9EA7448A095B}" srcOrd="0" destOrd="0" presId="urn:microsoft.com/office/officeart/2005/8/layout/bProcess4"/>
    <dgm:cxn modelId="{48866B4F-97ED-2D45-89E8-EF0927912968}" type="presParOf" srcId="{8C8D4AEE-A083-C448-97BB-88C7A805D64E}" destId="{EC648EE4-98A0-D642-B7AF-9B9973BE6A8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29834-32A4-4DF3-AEC4-96D1CFADF3EA}" type="doc">
      <dgm:prSet loTypeId="urn:microsoft.com/office/officeart/2005/8/layout/vList3#2" loCatId="list" qsTypeId="urn:microsoft.com/office/officeart/2005/8/quickstyle/simple1" qsCatId="simple" csTypeId="urn:microsoft.com/office/officeart/2005/8/colors/accent1_1" csCatId="accent1"/>
      <dgm:spPr/>
      <dgm:t>
        <a:bodyPr/>
        <a:lstStyle/>
        <a:p>
          <a:endParaRPr lang="tr-TR"/>
        </a:p>
      </dgm:t>
    </dgm:pt>
    <dgm:pt modelId="{B1FA1E61-395B-4869-8AC9-39427BE8F227}">
      <dgm:prSet/>
      <dgm:spPr/>
      <dgm:t>
        <a:bodyPr/>
        <a:lstStyle/>
        <a:p>
          <a:pPr rtl="0"/>
          <a:r>
            <a:rPr lang="tr-TR" dirty="0" smtClean="0"/>
            <a:t>Öğrencilerin deneyimsiz olmaları, </a:t>
          </a:r>
          <a:endParaRPr lang="tr-TR" dirty="0"/>
        </a:p>
      </dgm:t>
    </dgm:pt>
    <dgm:pt modelId="{A8E412FA-D120-4EC1-B28F-92AACED03A9D}" type="parTrans" cxnId="{ACEF5B20-FB6B-4987-8F06-E3F79D6696A0}">
      <dgm:prSet/>
      <dgm:spPr/>
      <dgm:t>
        <a:bodyPr/>
        <a:lstStyle/>
        <a:p>
          <a:endParaRPr lang="tr-TR"/>
        </a:p>
      </dgm:t>
    </dgm:pt>
    <dgm:pt modelId="{FC1F46A7-6F67-4105-870E-B7FCB5F812AC}" type="sibTrans" cxnId="{ACEF5B20-FB6B-4987-8F06-E3F79D6696A0}">
      <dgm:prSet/>
      <dgm:spPr/>
      <dgm:t>
        <a:bodyPr/>
        <a:lstStyle/>
        <a:p>
          <a:endParaRPr lang="tr-TR"/>
        </a:p>
      </dgm:t>
    </dgm:pt>
    <dgm:pt modelId="{CB75E294-8EA2-4E92-8BC8-31A5813112B7}">
      <dgm:prSet/>
      <dgm:spPr/>
      <dgm:t>
        <a:bodyPr/>
        <a:lstStyle/>
        <a:p>
          <a:pPr rtl="0"/>
          <a:r>
            <a:rPr lang="tr-TR" dirty="0" smtClean="0"/>
            <a:t>hastalarla uzun süre iletişim içinde olmaları, </a:t>
          </a:r>
          <a:endParaRPr lang="tr-TR" dirty="0"/>
        </a:p>
      </dgm:t>
    </dgm:pt>
    <dgm:pt modelId="{E5C0B046-93C5-447F-B2EA-B66E29DD1A77}" type="parTrans" cxnId="{8C50A318-E374-49A1-A54B-6BB390E12AE7}">
      <dgm:prSet/>
      <dgm:spPr/>
      <dgm:t>
        <a:bodyPr/>
        <a:lstStyle/>
        <a:p>
          <a:endParaRPr lang="tr-TR"/>
        </a:p>
      </dgm:t>
    </dgm:pt>
    <dgm:pt modelId="{20B93761-B4E4-4DB4-ABEC-3AE7B05D4971}" type="sibTrans" cxnId="{8C50A318-E374-49A1-A54B-6BB390E12AE7}">
      <dgm:prSet/>
      <dgm:spPr/>
      <dgm:t>
        <a:bodyPr/>
        <a:lstStyle/>
        <a:p>
          <a:endParaRPr lang="tr-TR"/>
        </a:p>
      </dgm:t>
    </dgm:pt>
    <dgm:pt modelId="{9B28773B-F6CA-4374-A3AA-1C5C2A9C9C5B}">
      <dgm:prSet/>
      <dgm:spPr/>
      <dgm:t>
        <a:bodyPr/>
        <a:lstStyle/>
        <a:p>
          <a:pPr rtl="0"/>
          <a:r>
            <a:rPr lang="tr-TR" dirty="0" smtClean="0"/>
            <a:t>sık klinik değiştirmeleri, </a:t>
          </a:r>
          <a:endParaRPr lang="tr-TR" dirty="0"/>
        </a:p>
      </dgm:t>
    </dgm:pt>
    <dgm:pt modelId="{FC12451E-B2FC-4A51-9C0E-E58148EFAEE2}" type="parTrans" cxnId="{C70439D8-A254-4D3C-A27A-A05CD5C11530}">
      <dgm:prSet/>
      <dgm:spPr/>
      <dgm:t>
        <a:bodyPr/>
        <a:lstStyle/>
        <a:p>
          <a:endParaRPr lang="tr-TR"/>
        </a:p>
      </dgm:t>
    </dgm:pt>
    <dgm:pt modelId="{F1839D5A-BB6E-4226-AE4A-88A4596BF322}" type="sibTrans" cxnId="{C70439D8-A254-4D3C-A27A-A05CD5C11530}">
      <dgm:prSet/>
      <dgm:spPr/>
      <dgm:t>
        <a:bodyPr/>
        <a:lstStyle/>
        <a:p>
          <a:endParaRPr lang="tr-TR"/>
        </a:p>
      </dgm:t>
    </dgm:pt>
    <dgm:pt modelId="{6A03472A-92CB-464F-9A91-EC4FBF906949}">
      <dgm:prSet/>
      <dgm:spPr/>
      <dgm:t>
        <a:bodyPr/>
        <a:lstStyle/>
        <a:p>
          <a:pPr rtl="0"/>
          <a:r>
            <a:rPr lang="tr-TR" dirty="0" smtClean="0"/>
            <a:t>yeni bir çevreyle karşılaşmaları </a:t>
          </a:r>
          <a:endParaRPr lang="tr-TR" dirty="0"/>
        </a:p>
      </dgm:t>
    </dgm:pt>
    <dgm:pt modelId="{052DD4E8-361C-4D27-972E-1D5C07E748AD}" type="parTrans" cxnId="{E0BACD85-6BF4-4BCA-A8DB-CB2DCBB56AA9}">
      <dgm:prSet/>
      <dgm:spPr/>
      <dgm:t>
        <a:bodyPr/>
        <a:lstStyle/>
        <a:p>
          <a:endParaRPr lang="tr-TR"/>
        </a:p>
      </dgm:t>
    </dgm:pt>
    <dgm:pt modelId="{E0A23C53-ED3F-4532-8644-67E0BF51B43F}" type="sibTrans" cxnId="{E0BACD85-6BF4-4BCA-A8DB-CB2DCBB56AA9}">
      <dgm:prSet/>
      <dgm:spPr/>
      <dgm:t>
        <a:bodyPr/>
        <a:lstStyle/>
        <a:p>
          <a:endParaRPr lang="tr-TR"/>
        </a:p>
      </dgm:t>
    </dgm:pt>
    <dgm:pt modelId="{B402EDA1-AB01-4F75-A1DF-B732BDFDAC36}">
      <dgm:prSet/>
      <dgm:spPr/>
      <dgm:t>
        <a:bodyPr/>
        <a:lstStyle/>
        <a:p>
          <a:pPr rtl="0"/>
          <a:r>
            <a:rPr lang="tr-TR" dirty="0" smtClean="0"/>
            <a:t>hastalarla ilişkilerini geliştirmeleri gerekmesi</a:t>
          </a:r>
          <a:endParaRPr lang="tr-TR" dirty="0"/>
        </a:p>
      </dgm:t>
    </dgm:pt>
    <dgm:pt modelId="{F6F7D419-EAF2-408A-8216-04EE6F19CAED}" type="parTrans" cxnId="{42979725-2A13-49BC-9FD8-A6C6A77D5267}">
      <dgm:prSet/>
      <dgm:spPr/>
      <dgm:t>
        <a:bodyPr/>
        <a:lstStyle/>
        <a:p>
          <a:endParaRPr lang="tr-TR"/>
        </a:p>
      </dgm:t>
    </dgm:pt>
    <dgm:pt modelId="{CEDEDF90-8DE0-4E03-86A7-EA71F0442609}" type="sibTrans" cxnId="{42979725-2A13-49BC-9FD8-A6C6A77D5267}">
      <dgm:prSet/>
      <dgm:spPr/>
      <dgm:t>
        <a:bodyPr/>
        <a:lstStyle/>
        <a:p>
          <a:endParaRPr lang="tr-TR"/>
        </a:p>
      </dgm:t>
    </dgm:pt>
    <dgm:pt modelId="{B8738FD6-392E-4F8E-B3C8-BDE8EBB6817B}" type="pres">
      <dgm:prSet presAssocID="{C8B29834-32A4-4DF3-AEC4-96D1CFADF3EA}" presName="linearFlow" presStyleCnt="0">
        <dgm:presLayoutVars>
          <dgm:dir/>
          <dgm:resizeHandles val="exact"/>
        </dgm:presLayoutVars>
      </dgm:prSet>
      <dgm:spPr/>
      <dgm:t>
        <a:bodyPr/>
        <a:lstStyle/>
        <a:p>
          <a:endParaRPr lang="tr-TR"/>
        </a:p>
      </dgm:t>
    </dgm:pt>
    <dgm:pt modelId="{7BFE48B3-D56D-49B5-B860-EB20EB29821C}" type="pres">
      <dgm:prSet presAssocID="{B1FA1E61-395B-4869-8AC9-39427BE8F227}" presName="composite" presStyleCnt="0"/>
      <dgm:spPr/>
    </dgm:pt>
    <dgm:pt modelId="{8E9700C4-319C-4319-90B5-20D430CF4FB4}" type="pres">
      <dgm:prSet presAssocID="{B1FA1E61-395B-4869-8AC9-39427BE8F227}" presName="imgShp" presStyleLbl="fgImgPlace1" presStyleIdx="0" presStyleCnt="5"/>
      <dgm:spPr/>
    </dgm:pt>
    <dgm:pt modelId="{850C2BF2-E89E-42C5-A907-E44795782968}" type="pres">
      <dgm:prSet presAssocID="{B1FA1E61-395B-4869-8AC9-39427BE8F227}" presName="txShp" presStyleLbl="node1" presStyleIdx="0" presStyleCnt="5">
        <dgm:presLayoutVars>
          <dgm:bulletEnabled val="1"/>
        </dgm:presLayoutVars>
      </dgm:prSet>
      <dgm:spPr/>
      <dgm:t>
        <a:bodyPr/>
        <a:lstStyle/>
        <a:p>
          <a:endParaRPr lang="tr-TR"/>
        </a:p>
      </dgm:t>
    </dgm:pt>
    <dgm:pt modelId="{F4C168BF-1158-4E81-9BD0-CF90E62CEDB9}" type="pres">
      <dgm:prSet presAssocID="{FC1F46A7-6F67-4105-870E-B7FCB5F812AC}" presName="spacing" presStyleCnt="0"/>
      <dgm:spPr/>
    </dgm:pt>
    <dgm:pt modelId="{190D4B2A-F5CD-4FDD-B520-6071D8B7A5E1}" type="pres">
      <dgm:prSet presAssocID="{CB75E294-8EA2-4E92-8BC8-31A5813112B7}" presName="composite" presStyleCnt="0"/>
      <dgm:spPr/>
    </dgm:pt>
    <dgm:pt modelId="{2F3827CD-9176-43C3-8129-4218401B1369}" type="pres">
      <dgm:prSet presAssocID="{CB75E294-8EA2-4E92-8BC8-31A5813112B7}" presName="imgShp" presStyleLbl="fgImgPlace1" presStyleIdx="1" presStyleCnt="5"/>
      <dgm:spPr/>
    </dgm:pt>
    <dgm:pt modelId="{D790A67D-594A-482B-BDD5-D750D89E9D51}" type="pres">
      <dgm:prSet presAssocID="{CB75E294-8EA2-4E92-8BC8-31A5813112B7}" presName="txShp" presStyleLbl="node1" presStyleIdx="1" presStyleCnt="5">
        <dgm:presLayoutVars>
          <dgm:bulletEnabled val="1"/>
        </dgm:presLayoutVars>
      </dgm:prSet>
      <dgm:spPr/>
      <dgm:t>
        <a:bodyPr/>
        <a:lstStyle/>
        <a:p>
          <a:endParaRPr lang="tr-TR"/>
        </a:p>
      </dgm:t>
    </dgm:pt>
    <dgm:pt modelId="{DD925F6A-557E-4ECA-B812-DB9FE8899CC9}" type="pres">
      <dgm:prSet presAssocID="{20B93761-B4E4-4DB4-ABEC-3AE7B05D4971}" presName="spacing" presStyleCnt="0"/>
      <dgm:spPr/>
    </dgm:pt>
    <dgm:pt modelId="{F2E48B49-4B69-40D5-8C2D-2E33D9E145F5}" type="pres">
      <dgm:prSet presAssocID="{9B28773B-F6CA-4374-A3AA-1C5C2A9C9C5B}" presName="composite" presStyleCnt="0"/>
      <dgm:spPr/>
    </dgm:pt>
    <dgm:pt modelId="{0CE89253-7575-42AF-AE4D-A5C1DBF2046D}" type="pres">
      <dgm:prSet presAssocID="{9B28773B-F6CA-4374-A3AA-1C5C2A9C9C5B}" presName="imgShp" presStyleLbl="fgImgPlace1" presStyleIdx="2" presStyleCnt="5"/>
      <dgm:spPr/>
    </dgm:pt>
    <dgm:pt modelId="{8A0936AC-A22C-402E-A6F6-DAC472684041}" type="pres">
      <dgm:prSet presAssocID="{9B28773B-F6CA-4374-A3AA-1C5C2A9C9C5B}" presName="txShp" presStyleLbl="node1" presStyleIdx="2" presStyleCnt="5">
        <dgm:presLayoutVars>
          <dgm:bulletEnabled val="1"/>
        </dgm:presLayoutVars>
      </dgm:prSet>
      <dgm:spPr/>
      <dgm:t>
        <a:bodyPr/>
        <a:lstStyle/>
        <a:p>
          <a:endParaRPr lang="tr-TR"/>
        </a:p>
      </dgm:t>
    </dgm:pt>
    <dgm:pt modelId="{DE5B1821-80F2-45BB-A0DE-1BA79E303368}" type="pres">
      <dgm:prSet presAssocID="{F1839D5A-BB6E-4226-AE4A-88A4596BF322}" presName="spacing" presStyleCnt="0"/>
      <dgm:spPr/>
    </dgm:pt>
    <dgm:pt modelId="{A41D5D6A-E125-493B-A13F-82DC5FB05276}" type="pres">
      <dgm:prSet presAssocID="{6A03472A-92CB-464F-9A91-EC4FBF906949}" presName="composite" presStyleCnt="0"/>
      <dgm:spPr/>
    </dgm:pt>
    <dgm:pt modelId="{6929624F-02AE-4D3D-915C-E3B0C9069FD3}" type="pres">
      <dgm:prSet presAssocID="{6A03472A-92CB-464F-9A91-EC4FBF906949}" presName="imgShp" presStyleLbl="fgImgPlace1" presStyleIdx="3" presStyleCnt="5"/>
      <dgm:spPr/>
    </dgm:pt>
    <dgm:pt modelId="{49991473-8B57-4C93-A15B-78D909DA47A2}" type="pres">
      <dgm:prSet presAssocID="{6A03472A-92CB-464F-9A91-EC4FBF906949}" presName="txShp" presStyleLbl="node1" presStyleIdx="3" presStyleCnt="5">
        <dgm:presLayoutVars>
          <dgm:bulletEnabled val="1"/>
        </dgm:presLayoutVars>
      </dgm:prSet>
      <dgm:spPr/>
      <dgm:t>
        <a:bodyPr/>
        <a:lstStyle/>
        <a:p>
          <a:endParaRPr lang="tr-TR"/>
        </a:p>
      </dgm:t>
    </dgm:pt>
    <dgm:pt modelId="{7FC5D88F-215B-4D8C-B417-AD4DE156350A}" type="pres">
      <dgm:prSet presAssocID="{E0A23C53-ED3F-4532-8644-67E0BF51B43F}" presName="spacing" presStyleCnt="0"/>
      <dgm:spPr/>
    </dgm:pt>
    <dgm:pt modelId="{B71B1898-DA67-43CF-A009-91AA34F36659}" type="pres">
      <dgm:prSet presAssocID="{B402EDA1-AB01-4F75-A1DF-B732BDFDAC36}" presName="composite" presStyleCnt="0"/>
      <dgm:spPr/>
    </dgm:pt>
    <dgm:pt modelId="{4304BA94-9EAD-47E2-B11F-C48EAED1721C}" type="pres">
      <dgm:prSet presAssocID="{B402EDA1-AB01-4F75-A1DF-B732BDFDAC36}" presName="imgShp" presStyleLbl="fgImgPlace1" presStyleIdx="4" presStyleCnt="5"/>
      <dgm:spPr/>
    </dgm:pt>
    <dgm:pt modelId="{9B23133C-11A6-4C4F-A188-BBF269E0EA10}" type="pres">
      <dgm:prSet presAssocID="{B402EDA1-AB01-4F75-A1DF-B732BDFDAC36}" presName="txShp" presStyleLbl="node1" presStyleIdx="4" presStyleCnt="5">
        <dgm:presLayoutVars>
          <dgm:bulletEnabled val="1"/>
        </dgm:presLayoutVars>
      </dgm:prSet>
      <dgm:spPr/>
      <dgm:t>
        <a:bodyPr/>
        <a:lstStyle/>
        <a:p>
          <a:endParaRPr lang="tr-TR"/>
        </a:p>
      </dgm:t>
    </dgm:pt>
  </dgm:ptLst>
  <dgm:cxnLst>
    <dgm:cxn modelId="{EFA673E8-A8CA-47E8-BFF4-EB5F7F3B9D4C}" type="presOf" srcId="{9B28773B-F6CA-4374-A3AA-1C5C2A9C9C5B}" destId="{8A0936AC-A22C-402E-A6F6-DAC472684041}" srcOrd="0" destOrd="0" presId="urn:microsoft.com/office/officeart/2005/8/layout/vList3#2"/>
    <dgm:cxn modelId="{641453C7-BD4A-4F86-95BB-4EE420C59F83}" type="presOf" srcId="{B1FA1E61-395B-4869-8AC9-39427BE8F227}" destId="{850C2BF2-E89E-42C5-A907-E44795782968}" srcOrd="0" destOrd="0" presId="urn:microsoft.com/office/officeart/2005/8/layout/vList3#2"/>
    <dgm:cxn modelId="{69AAD8A5-01CD-4126-BA98-9B34FE587026}" type="presOf" srcId="{C8B29834-32A4-4DF3-AEC4-96D1CFADF3EA}" destId="{B8738FD6-392E-4F8E-B3C8-BDE8EBB6817B}" srcOrd="0" destOrd="0" presId="urn:microsoft.com/office/officeart/2005/8/layout/vList3#2"/>
    <dgm:cxn modelId="{E0BACD85-6BF4-4BCA-A8DB-CB2DCBB56AA9}" srcId="{C8B29834-32A4-4DF3-AEC4-96D1CFADF3EA}" destId="{6A03472A-92CB-464F-9A91-EC4FBF906949}" srcOrd="3" destOrd="0" parTransId="{052DD4E8-361C-4D27-972E-1D5C07E748AD}" sibTransId="{E0A23C53-ED3F-4532-8644-67E0BF51B43F}"/>
    <dgm:cxn modelId="{7B4CFD51-5701-4F5C-ABE2-873C612B0FEF}" type="presOf" srcId="{CB75E294-8EA2-4E92-8BC8-31A5813112B7}" destId="{D790A67D-594A-482B-BDD5-D750D89E9D51}" srcOrd="0" destOrd="0" presId="urn:microsoft.com/office/officeart/2005/8/layout/vList3#2"/>
    <dgm:cxn modelId="{8C50A318-E374-49A1-A54B-6BB390E12AE7}" srcId="{C8B29834-32A4-4DF3-AEC4-96D1CFADF3EA}" destId="{CB75E294-8EA2-4E92-8BC8-31A5813112B7}" srcOrd="1" destOrd="0" parTransId="{E5C0B046-93C5-447F-B2EA-B66E29DD1A77}" sibTransId="{20B93761-B4E4-4DB4-ABEC-3AE7B05D4971}"/>
    <dgm:cxn modelId="{50A9ACF7-66DB-41FC-A606-866E483A5DFC}" type="presOf" srcId="{B402EDA1-AB01-4F75-A1DF-B732BDFDAC36}" destId="{9B23133C-11A6-4C4F-A188-BBF269E0EA10}" srcOrd="0" destOrd="0" presId="urn:microsoft.com/office/officeart/2005/8/layout/vList3#2"/>
    <dgm:cxn modelId="{42979725-2A13-49BC-9FD8-A6C6A77D5267}" srcId="{C8B29834-32A4-4DF3-AEC4-96D1CFADF3EA}" destId="{B402EDA1-AB01-4F75-A1DF-B732BDFDAC36}" srcOrd="4" destOrd="0" parTransId="{F6F7D419-EAF2-408A-8216-04EE6F19CAED}" sibTransId="{CEDEDF90-8DE0-4E03-86A7-EA71F0442609}"/>
    <dgm:cxn modelId="{C70439D8-A254-4D3C-A27A-A05CD5C11530}" srcId="{C8B29834-32A4-4DF3-AEC4-96D1CFADF3EA}" destId="{9B28773B-F6CA-4374-A3AA-1C5C2A9C9C5B}" srcOrd="2" destOrd="0" parTransId="{FC12451E-B2FC-4A51-9C0E-E58148EFAEE2}" sibTransId="{F1839D5A-BB6E-4226-AE4A-88A4596BF322}"/>
    <dgm:cxn modelId="{ACEF5B20-FB6B-4987-8F06-E3F79D6696A0}" srcId="{C8B29834-32A4-4DF3-AEC4-96D1CFADF3EA}" destId="{B1FA1E61-395B-4869-8AC9-39427BE8F227}" srcOrd="0" destOrd="0" parTransId="{A8E412FA-D120-4EC1-B28F-92AACED03A9D}" sibTransId="{FC1F46A7-6F67-4105-870E-B7FCB5F812AC}"/>
    <dgm:cxn modelId="{533CF2D3-A826-4E36-BA88-F8F07DB7F71C}" type="presOf" srcId="{6A03472A-92CB-464F-9A91-EC4FBF906949}" destId="{49991473-8B57-4C93-A15B-78D909DA47A2}" srcOrd="0" destOrd="0" presId="urn:microsoft.com/office/officeart/2005/8/layout/vList3#2"/>
    <dgm:cxn modelId="{C08C25AD-20E5-414D-9889-DFBB1CDBDCE4}" type="presParOf" srcId="{B8738FD6-392E-4F8E-B3C8-BDE8EBB6817B}" destId="{7BFE48B3-D56D-49B5-B860-EB20EB29821C}" srcOrd="0" destOrd="0" presId="urn:microsoft.com/office/officeart/2005/8/layout/vList3#2"/>
    <dgm:cxn modelId="{8C833366-313C-4574-9B39-57F16DFD67A6}" type="presParOf" srcId="{7BFE48B3-D56D-49B5-B860-EB20EB29821C}" destId="{8E9700C4-319C-4319-90B5-20D430CF4FB4}" srcOrd="0" destOrd="0" presId="urn:microsoft.com/office/officeart/2005/8/layout/vList3#2"/>
    <dgm:cxn modelId="{29B33C25-8C6F-4DA1-B702-D9BF1E32133F}" type="presParOf" srcId="{7BFE48B3-D56D-49B5-B860-EB20EB29821C}" destId="{850C2BF2-E89E-42C5-A907-E44795782968}" srcOrd="1" destOrd="0" presId="urn:microsoft.com/office/officeart/2005/8/layout/vList3#2"/>
    <dgm:cxn modelId="{DF5522BD-A84C-4CCB-A34E-9C99160C574E}" type="presParOf" srcId="{B8738FD6-392E-4F8E-B3C8-BDE8EBB6817B}" destId="{F4C168BF-1158-4E81-9BD0-CF90E62CEDB9}" srcOrd="1" destOrd="0" presId="urn:microsoft.com/office/officeart/2005/8/layout/vList3#2"/>
    <dgm:cxn modelId="{12A72D41-0D2A-4C47-9FF6-1144BFCAB39C}" type="presParOf" srcId="{B8738FD6-392E-4F8E-B3C8-BDE8EBB6817B}" destId="{190D4B2A-F5CD-4FDD-B520-6071D8B7A5E1}" srcOrd="2" destOrd="0" presId="urn:microsoft.com/office/officeart/2005/8/layout/vList3#2"/>
    <dgm:cxn modelId="{81351743-BFB7-4F84-8CFE-B9A8FE8AE2C1}" type="presParOf" srcId="{190D4B2A-F5CD-4FDD-B520-6071D8B7A5E1}" destId="{2F3827CD-9176-43C3-8129-4218401B1369}" srcOrd="0" destOrd="0" presId="urn:microsoft.com/office/officeart/2005/8/layout/vList3#2"/>
    <dgm:cxn modelId="{31C73DEB-B435-4EAF-82F0-89B3EB3BCA71}" type="presParOf" srcId="{190D4B2A-F5CD-4FDD-B520-6071D8B7A5E1}" destId="{D790A67D-594A-482B-BDD5-D750D89E9D51}" srcOrd="1" destOrd="0" presId="urn:microsoft.com/office/officeart/2005/8/layout/vList3#2"/>
    <dgm:cxn modelId="{B7926E07-545E-4172-B783-53D112D47C33}" type="presParOf" srcId="{B8738FD6-392E-4F8E-B3C8-BDE8EBB6817B}" destId="{DD925F6A-557E-4ECA-B812-DB9FE8899CC9}" srcOrd="3" destOrd="0" presId="urn:microsoft.com/office/officeart/2005/8/layout/vList3#2"/>
    <dgm:cxn modelId="{5D92FF18-9326-4380-8DC5-9691F65AD7E3}" type="presParOf" srcId="{B8738FD6-392E-4F8E-B3C8-BDE8EBB6817B}" destId="{F2E48B49-4B69-40D5-8C2D-2E33D9E145F5}" srcOrd="4" destOrd="0" presId="urn:microsoft.com/office/officeart/2005/8/layout/vList3#2"/>
    <dgm:cxn modelId="{9BC41F3F-D3A6-4D4E-8FE7-8665EF213BD7}" type="presParOf" srcId="{F2E48B49-4B69-40D5-8C2D-2E33D9E145F5}" destId="{0CE89253-7575-42AF-AE4D-A5C1DBF2046D}" srcOrd="0" destOrd="0" presId="urn:microsoft.com/office/officeart/2005/8/layout/vList3#2"/>
    <dgm:cxn modelId="{09B849FB-B392-4BF0-9FD2-D85279B51730}" type="presParOf" srcId="{F2E48B49-4B69-40D5-8C2D-2E33D9E145F5}" destId="{8A0936AC-A22C-402E-A6F6-DAC472684041}" srcOrd="1" destOrd="0" presId="urn:microsoft.com/office/officeart/2005/8/layout/vList3#2"/>
    <dgm:cxn modelId="{CC058613-B626-4E79-BF71-5946FDA8D1BC}" type="presParOf" srcId="{B8738FD6-392E-4F8E-B3C8-BDE8EBB6817B}" destId="{DE5B1821-80F2-45BB-A0DE-1BA79E303368}" srcOrd="5" destOrd="0" presId="urn:microsoft.com/office/officeart/2005/8/layout/vList3#2"/>
    <dgm:cxn modelId="{121B68E2-75DB-4D5C-BEC5-068986AC689E}" type="presParOf" srcId="{B8738FD6-392E-4F8E-B3C8-BDE8EBB6817B}" destId="{A41D5D6A-E125-493B-A13F-82DC5FB05276}" srcOrd="6" destOrd="0" presId="urn:microsoft.com/office/officeart/2005/8/layout/vList3#2"/>
    <dgm:cxn modelId="{2DA5A357-3452-4FF2-941A-A94676839BE5}" type="presParOf" srcId="{A41D5D6A-E125-493B-A13F-82DC5FB05276}" destId="{6929624F-02AE-4D3D-915C-E3B0C9069FD3}" srcOrd="0" destOrd="0" presId="urn:microsoft.com/office/officeart/2005/8/layout/vList3#2"/>
    <dgm:cxn modelId="{680030D2-2F96-4920-9623-692E92FDF5AE}" type="presParOf" srcId="{A41D5D6A-E125-493B-A13F-82DC5FB05276}" destId="{49991473-8B57-4C93-A15B-78D909DA47A2}" srcOrd="1" destOrd="0" presId="urn:microsoft.com/office/officeart/2005/8/layout/vList3#2"/>
    <dgm:cxn modelId="{B26EB6B5-AD20-4C2C-BBC9-6CB38ABCCCF7}" type="presParOf" srcId="{B8738FD6-392E-4F8E-B3C8-BDE8EBB6817B}" destId="{7FC5D88F-215B-4D8C-B417-AD4DE156350A}" srcOrd="7" destOrd="0" presId="urn:microsoft.com/office/officeart/2005/8/layout/vList3#2"/>
    <dgm:cxn modelId="{4BBEFE8C-A276-441F-ADC9-04797E674112}" type="presParOf" srcId="{B8738FD6-392E-4F8E-B3C8-BDE8EBB6817B}" destId="{B71B1898-DA67-43CF-A009-91AA34F36659}" srcOrd="8" destOrd="0" presId="urn:microsoft.com/office/officeart/2005/8/layout/vList3#2"/>
    <dgm:cxn modelId="{7BF7E272-1220-4968-BFD2-0E7E3EBB37FA}" type="presParOf" srcId="{B71B1898-DA67-43CF-A009-91AA34F36659}" destId="{4304BA94-9EAD-47E2-B11F-C48EAED1721C}" srcOrd="0" destOrd="0" presId="urn:microsoft.com/office/officeart/2005/8/layout/vList3#2"/>
    <dgm:cxn modelId="{43CD4459-794B-41CA-86F4-891CB53F255C}" type="presParOf" srcId="{B71B1898-DA67-43CF-A009-91AA34F36659}" destId="{9B23133C-11A6-4C4F-A188-BBF269E0EA1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B19B8-8F6F-441C-AD3F-FC17FC01279B}">
      <dsp:nvSpPr>
        <dsp:cNvPr id="0" name=""/>
        <dsp:cNvSpPr/>
      </dsp:nvSpPr>
      <dsp:spPr>
        <a:xfrm>
          <a:off x="0" y="47608"/>
          <a:ext cx="9568543" cy="98338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latin typeface="+mj-lt"/>
            </a:rPr>
            <a:t>1.Kesici delici alet yaralanmaları </a:t>
          </a:r>
          <a:endParaRPr lang="tr-TR" sz="4100" kern="1200" dirty="0">
            <a:latin typeface="+mj-lt"/>
          </a:endParaRPr>
        </a:p>
      </dsp:txBody>
      <dsp:txXfrm>
        <a:off x="48005" y="95613"/>
        <a:ext cx="9472533" cy="887374"/>
      </dsp:txXfrm>
    </dsp:sp>
    <dsp:sp modelId="{68835C43-FD1D-4B2E-BC2B-0343FAC41FC3}">
      <dsp:nvSpPr>
        <dsp:cNvPr id="0" name=""/>
        <dsp:cNvSpPr/>
      </dsp:nvSpPr>
      <dsp:spPr>
        <a:xfrm>
          <a:off x="0" y="1149073"/>
          <a:ext cx="9568543" cy="98338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latin typeface="+mj-lt"/>
            </a:rPr>
            <a:t>2.Kan ve vücut sıvılarıyla bulaş </a:t>
          </a:r>
          <a:endParaRPr lang="tr-TR" sz="4100" kern="1200" dirty="0">
            <a:latin typeface="+mj-lt"/>
          </a:endParaRPr>
        </a:p>
      </dsp:txBody>
      <dsp:txXfrm>
        <a:off x="48005" y="1197078"/>
        <a:ext cx="9472533" cy="887374"/>
      </dsp:txXfrm>
    </dsp:sp>
    <dsp:sp modelId="{33A1925C-35B2-439B-9D9A-13ED037F459B}">
      <dsp:nvSpPr>
        <dsp:cNvPr id="0" name=""/>
        <dsp:cNvSpPr/>
      </dsp:nvSpPr>
      <dsp:spPr>
        <a:xfrm>
          <a:off x="0" y="2250538"/>
          <a:ext cx="9568543" cy="98338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latin typeface="+mj-lt"/>
            </a:rPr>
            <a:t>3.Kas iskelet sistemi yaralanmaları </a:t>
          </a:r>
          <a:endParaRPr lang="tr-TR" sz="4100" kern="1200" dirty="0">
            <a:latin typeface="+mj-lt"/>
          </a:endParaRPr>
        </a:p>
      </dsp:txBody>
      <dsp:txXfrm>
        <a:off x="48005" y="2298543"/>
        <a:ext cx="9472533" cy="887374"/>
      </dsp:txXfrm>
    </dsp:sp>
    <dsp:sp modelId="{4BA57B5B-3044-4825-87DA-AE581931B6BA}">
      <dsp:nvSpPr>
        <dsp:cNvPr id="0" name=""/>
        <dsp:cNvSpPr/>
      </dsp:nvSpPr>
      <dsp:spPr>
        <a:xfrm>
          <a:off x="0" y="3352003"/>
          <a:ext cx="9568543" cy="983384"/>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latin typeface="+mj-lt"/>
            </a:rPr>
            <a:t>4.Şiddete </a:t>
          </a:r>
          <a:r>
            <a:rPr lang="tr-TR" sz="4100" kern="1200" dirty="0" err="1" smtClean="0">
              <a:latin typeface="+mj-lt"/>
            </a:rPr>
            <a:t>maruziyet</a:t>
          </a:r>
          <a:r>
            <a:rPr lang="tr-TR" sz="4100" kern="1200" dirty="0" smtClean="0">
              <a:latin typeface="+mj-lt"/>
            </a:rPr>
            <a:t>, </a:t>
          </a:r>
          <a:endParaRPr lang="tr-TR" sz="4100" kern="1200" dirty="0">
            <a:latin typeface="+mj-lt"/>
          </a:endParaRPr>
        </a:p>
      </dsp:txBody>
      <dsp:txXfrm>
        <a:off x="48005" y="3400008"/>
        <a:ext cx="9472533"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1C8A9-DCE2-8048-B491-460000B338C6}">
      <dsp:nvSpPr>
        <dsp:cNvPr id="0" name=""/>
        <dsp:cNvSpPr/>
      </dsp:nvSpPr>
      <dsp:spPr>
        <a:xfrm rot="5400000">
          <a:off x="43860" y="1133305"/>
          <a:ext cx="1771256" cy="21362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4931398-07C3-9B42-8C7D-83BA880E4990}">
      <dsp:nvSpPr>
        <dsp:cNvPr id="0" name=""/>
        <dsp:cNvSpPr/>
      </dsp:nvSpPr>
      <dsp:spPr>
        <a:xfrm>
          <a:off x="450320" y="1408"/>
          <a:ext cx="2373558" cy="1424134"/>
        </a:xfrm>
        <a:prstGeom prst="roundRect">
          <a:avLst>
            <a:gd name="adj" fmla="val 1000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Balgam</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492031" y="43119"/>
        <a:ext cx="2290136" cy="1340712"/>
      </dsp:txXfrm>
    </dsp:sp>
    <dsp:sp modelId="{AA5C11E1-782A-3542-A701-198097D7D48C}">
      <dsp:nvSpPr>
        <dsp:cNvPr id="0" name=""/>
        <dsp:cNvSpPr/>
      </dsp:nvSpPr>
      <dsp:spPr>
        <a:xfrm rot="5400000">
          <a:off x="43860" y="2913473"/>
          <a:ext cx="1771256" cy="21362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17586B9-E860-C84B-950C-3A3C6BDE6251}">
      <dsp:nvSpPr>
        <dsp:cNvPr id="0" name=""/>
        <dsp:cNvSpPr/>
      </dsp:nvSpPr>
      <dsp:spPr>
        <a:xfrm>
          <a:off x="450320" y="1781577"/>
          <a:ext cx="2373558" cy="1424134"/>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Kusma</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492031" y="1823288"/>
        <a:ext cx="2290136" cy="1340712"/>
      </dsp:txXfrm>
    </dsp:sp>
    <dsp:sp modelId="{0960D8A4-DD0C-5B4B-B2B7-ADA1DE65AA71}">
      <dsp:nvSpPr>
        <dsp:cNvPr id="0" name=""/>
        <dsp:cNvSpPr/>
      </dsp:nvSpPr>
      <dsp:spPr>
        <a:xfrm>
          <a:off x="933944" y="3803558"/>
          <a:ext cx="3147920" cy="21362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8FF0066-8787-F845-A8EC-5C90D35D39BE}">
      <dsp:nvSpPr>
        <dsp:cNvPr id="0" name=""/>
        <dsp:cNvSpPr/>
      </dsp:nvSpPr>
      <dsp:spPr>
        <a:xfrm>
          <a:off x="450320" y="3561746"/>
          <a:ext cx="2373558" cy="1424134"/>
        </a:xfrm>
        <a:prstGeom prst="roundRect">
          <a:avLst>
            <a:gd name="adj" fmla="val 10000"/>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dirty="0" smtClean="0">
              <a:ln w="0"/>
              <a:solidFill>
                <a:schemeClr val="tx1"/>
              </a:solidFill>
              <a:effectLst>
                <a:outerShdw blurRad="38100" dist="19050" dir="2700000" algn="tl" rotWithShape="0">
                  <a:schemeClr val="dk1">
                    <a:alpha val="40000"/>
                  </a:schemeClr>
                </a:outerShdw>
              </a:effectLst>
            </a:rPr>
            <a:t>Dışkı </a:t>
          </a:r>
          <a:endParaRPr lang="tr-TR" sz="2100" b="0" kern="1200" cap="none" spc="0" dirty="0">
            <a:ln w="0"/>
            <a:solidFill>
              <a:schemeClr val="tx1"/>
            </a:solidFill>
            <a:effectLst>
              <a:outerShdw blurRad="38100" dist="19050" dir="2700000" algn="tl" rotWithShape="0">
                <a:schemeClr val="dk1">
                  <a:alpha val="40000"/>
                </a:schemeClr>
              </a:outerShdw>
            </a:effectLst>
          </a:endParaRPr>
        </a:p>
      </dsp:txBody>
      <dsp:txXfrm>
        <a:off x="492031" y="3603457"/>
        <a:ext cx="2290136" cy="1340712"/>
      </dsp:txXfrm>
    </dsp:sp>
    <dsp:sp modelId="{DC15E801-12DF-CA44-87B4-B5060D8654E3}">
      <dsp:nvSpPr>
        <dsp:cNvPr id="0" name=""/>
        <dsp:cNvSpPr/>
      </dsp:nvSpPr>
      <dsp:spPr>
        <a:xfrm rot="16200000">
          <a:off x="3200692" y="2913473"/>
          <a:ext cx="1771256" cy="21362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A539E74-4A5E-F646-9C66-26387A54AC74}">
      <dsp:nvSpPr>
        <dsp:cNvPr id="0" name=""/>
        <dsp:cNvSpPr/>
      </dsp:nvSpPr>
      <dsp:spPr>
        <a:xfrm>
          <a:off x="3607152" y="3561746"/>
          <a:ext cx="2373558" cy="1424134"/>
        </a:xfrm>
        <a:prstGeom prst="roundRect">
          <a:avLst>
            <a:gd name="adj" fmla="val 10000"/>
          </a:avLst>
        </a:prstGeom>
        <a:solidFill>
          <a:schemeClr val="lt1"/>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İdrar</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3648863" y="3603457"/>
        <a:ext cx="2290136" cy="1340712"/>
      </dsp:txXfrm>
    </dsp:sp>
    <dsp:sp modelId="{F2A8F623-9F6E-1A48-B842-A5446726C1BD}">
      <dsp:nvSpPr>
        <dsp:cNvPr id="0" name=""/>
        <dsp:cNvSpPr/>
      </dsp:nvSpPr>
      <dsp:spPr>
        <a:xfrm rot="16200000">
          <a:off x="3200692" y="1133305"/>
          <a:ext cx="1771256" cy="213620"/>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9F3A91A-DC48-B349-B45F-B0302F2A9409}">
      <dsp:nvSpPr>
        <dsp:cNvPr id="0" name=""/>
        <dsp:cNvSpPr/>
      </dsp:nvSpPr>
      <dsp:spPr>
        <a:xfrm>
          <a:off x="3607152" y="1781577"/>
          <a:ext cx="2373558" cy="1424134"/>
        </a:xfrm>
        <a:prstGeom prst="roundRect">
          <a:avLst>
            <a:gd name="adj" fmla="val 10000"/>
          </a:avLst>
        </a:prstGeom>
        <a:solidFill>
          <a:schemeClr val="lt1"/>
        </a:solidFill>
        <a:ln w="15875"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Kan</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3648863" y="1823288"/>
        <a:ext cx="2290136" cy="1340712"/>
      </dsp:txXfrm>
    </dsp:sp>
    <dsp:sp modelId="{29F06A96-1D3A-B24C-AD3A-8C6DA760DED9}">
      <dsp:nvSpPr>
        <dsp:cNvPr id="0" name=""/>
        <dsp:cNvSpPr/>
      </dsp:nvSpPr>
      <dsp:spPr>
        <a:xfrm>
          <a:off x="4090776" y="243220"/>
          <a:ext cx="3147920" cy="21362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A562E47-CF25-5E48-8C8E-61817C2E86C6}">
      <dsp:nvSpPr>
        <dsp:cNvPr id="0" name=""/>
        <dsp:cNvSpPr/>
      </dsp:nvSpPr>
      <dsp:spPr>
        <a:xfrm>
          <a:off x="3607152" y="1408"/>
          <a:ext cx="2373558" cy="1424134"/>
        </a:xfrm>
        <a:prstGeom prst="roundRect">
          <a:avLst>
            <a:gd name="adj" fmla="val 10000"/>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Yara akıntısı</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3648863" y="43119"/>
        <a:ext cx="2290136" cy="1340712"/>
      </dsp:txXfrm>
    </dsp:sp>
    <dsp:sp modelId="{89EF5FFE-9999-0044-A400-7336ED63D89C}">
      <dsp:nvSpPr>
        <dsp:cNvPr id="0" name=""/>
        <dsp:cNvSpPr/>
      </dsp:nvSpPr>
      <dsp:spPr>
        <a:xfrm rot="5400000">
          <a:off x="6357524" y="1133305"/>
          <a:ext cx="1771256" cy="21362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95365B1E-5693-5F45-8548-B44A9E92FD1E}">
      <dsp:nvSpPr>
        <dsp:cNvPr id="0" name=""/>
        <dsp:cNvSpPr/>
      </dsp:nvSpPr>
      <dsp:spPr>
        <a:xfrm>
          <a:off x="6763985" y="1408"/>
          <a:ext cx="2373558" cy="1424134"/>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Genital salgılar</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6805696" y="43119"/>
        <a:ext cx="2290136" cy="1340712"/>
      </dsp:txXfrm>
    </dsp:sp>
    <dsp:sp modelId="{6500905A-3470-9747-8516-8867CCAC68C1}">
      <dsp:nvSpPr>
        <dsp:cNvPr id="0" name=""/>
        <dsp:cNvSpPr/>
      </dsp:nvSpPr>
      <dsp:spPr>
        <a:xfrm rot="5400000">
          <a:off x="6357524" y="2913473"/>
          <a:ext cx="1771256" cy="21362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BE61570-88E1-A040-93D9-D9D43CBC6462}">
      <dsp:nvSpPr>
        <dsp:cNvPr id="0" name=""/>
        <dsp:cNvSpPr/>
      </dsp:nvSpPr>
      <dsp:spPr>
        <a:xfrm>
          <a:off x="6763985" y="1781577"/>
          <a:ext cx="2373558" cy="1424134"/>
        </a:xfrm>
        <a:prstGeom prst="roundRect">
          <a:avLst>
            <a:gd name="adj" fmla="val 10000"/>
          </a:avLst>
        </a:prstGeom>
        <a:solidFill>
          <a:schemeClr val="lt1"/>
        </a:solidFill>
        <a:ln w="15875"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smtClean="0">
              <a:ln w="0"/>
              <a:solidFill>
                <a:schemeClr val="tx1"/>
              </a:solidFill>
              <a:effectLst>
                <a:outerShdw blurRad="38100" dist="19050" dir="2700000" algn="tl" rotWithShape="0">
                  <a:schemeClr val="dk1">
                    <a:alpha val="40000"/>
                  </a:schemeClr>
                </a:outerShdw>
              </a:effectLst>
            </a:rPr>
            <a:t>Hayvansal dışkılar </a:t>
          </a:r>
          <a:endParaRPr lang="tr-TR" sz="2100" b="0" kern="1200" cap="none" spc="0">
            <a:ln w="0"/>
            <a:solidFill>
              <a:schemeClr val="tx1"/>
            </a:solidFill>
            <a:effectLst>
              <a:outerShdw blurRad="38100" dist="19050" dir="2700000" algn="tl" rotWithShape="0">
                <a:schemeClr val="dk1">
                  <a:alpha val="40000"/>
                </a:schemeClr>
              </a:outerShdw>
            </a:effectLst>
          </a:endParaRPr>
        </a:p>
      </dsp:txBody>
      <dsp:txXfrm>
        <a:off x="6805696" y="1823288"/>
        <a:ext cx="2290136" cy="1340712"/>
      </dsp:txXfrm>
    </dsp:sp>
    <dsp:sp modelId="{EC648EE4-98A0-D642-B7AF-9B9973BE6A80}">
      <dsp:nvSpPr>
        <dsp:cNvPr id="0" name=""/>
        <dsp:cNvSpPr/>
      </dsp:nvSpPr>
      <dsp:spPr>
        <a:xfrm>
          <a:off x="6763985" y="3561746"/>
          <a:ext cx="2373558" cy="1424134"/>
        </a:xfrm>
        <a:prstGeom prst="roundRect">
          <a:avLst>
            <a:gd name="adj" fmla="val 10000"/>
          </a:avLst>
        </a:prstGeom>
        <a:solidFill>
          <a:schemeClr val="lt1"/>
        </a:solidFill>
        <a:ln w="15875"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0" kern="1200" cap="none" spc="0" dirty="0" smtClean="0">
              <a:ln w="0"/>
              <a:solidFill>
                <a:schemeClr val="tx1"/>
              </a:solidFill>
              <a:effectLst>
                <a:outerShdw blurRad="38100" dist="19050" dir="2700000" algn="tl" rotWithShape="0">
                  <a:schemeClr val="dk1">
                    <a:alpha val="40000"/>
                  </a:schemeClr>
                </a:outerShdw>
              </a:effectLst>
            </a:rPr>
            <a:t>Sivrisinekler tarafından taşınan kandaki organizmalar </a:t>
          </a:r>
          <a:endParaRPr lang="tr-TR" sz="2100" b="0" kern="1200" cap="none" spc="0" dirty="0">
            <a:ln w="0"/>
            <a:solidFill>
              <a:schemeClr val="tx1"/>
            </a:solidFill>
            <a:effectLst>
              <a:outerShdw blurRad="38100" dist="19050" dir="2700000" algn="tl" rotWithShape="0">
                <a:schemeClr val="dk1">
                  <a:alpha val="40000"/>
                </a:schemeClr>
              </a:outerShdw>
            </a:effectLst>
          </a:endParaRPr>
        </a:p>
      </dsp:txBody>
      <dsp:txXfrm>
        <a:off x="6805696" y="3603457"/>
        <a:ext cx="2290136" cy="134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2BF2-E89E-42C5-A907-E44795782968}">
      <dsp:nvSpPr>
        <dsp:cNvPr id="0" name=""/>
        <dsp:cNvSpPr/>
      </dsp:nvSpPr>
      <dsp:spPr>
        <a:xfrm rot="10800000">
          <a:off x="1656040" y="1913"/>
          <a:ext cx="5855638" cy="724495"/>
        </a:xfrm>
        <a:prstGeom prst="homePlat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82" tIns="80010" rIns="149352" bIns="80010" numCol="1" spcCol="1270" anchor="ctr" anchorCtr="0">
          <a:noAutofit/>
        </a:bodyPr>
        <a:lstStyle/>
        <a:p>
          <a:pPr lvl="0" algn="ctr" defTabSz="933450" rtl="0">
            <a:lnSpc>
              <a:spcPct val="90000"/>
            </a:lnSpc>
            <a:spcBef>
              <a:spcPct val="0"/>
            </a:spcBef>
            <a:spcAft>
              <a:spcPct val="35000"/>
            </a:spcAft>
          </a:pPr>
          <a:r>
            <a:rPr lang="tr-TR" sz="2100" kern="1200" dirty="0" smtClean="0"/>
            <a:t>Öğrencilerin deneyimsiz olmaları, </a:t>
          </a:r>
          <a:endParaRPr lang="tr-TR" sz="2100" kern="1200" dirty="0"/>
        </a:p>
      </dsp:txBody>
      <dsp:txXfrm rot="10800000">
        <a:off x="1837164" y="1913"/>
        <a:ext cx="5674514" cy="724495"/>
      </dsp:txXfrm>
    </dsp:sp>
    <dsp:sp modelId="{8E9700C4-319C-4319-90B5-20D430CF4FB4}">
      <dsp:nvSpPr>
        <dsp:cNvPr id="0" name=""/>
        <dsp:cNvSpPr/>
      </dsp:nvSpPr>
      <dsp:spPr>
        <a:xfrm>
          <a:off x="1293792" y="1913"/>
          <a:ext cx="724495" cy="724495"/>
        </a:xfrm>
        <a:prstGeom prst="ellipse">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0A67D-594A-482B-BDD5-D750D89E9D51}">
      <dsp:nvSpPr>
        <dsp:cNvPr id="0" name=""/>
        <dsp:cNvSpPr/>
      </dsp:nvSpPr>
      <dsp:spPr>
        <a:xfrm rot="10800000">
          <a:off x="1656040" y="942675"/>
          <a:ext cx="5855638" cy="724495"/>
        </a:xfrm>
        <a:prstGeom prst="homePlat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82" tIns="80010" rIns="149352" bIns="80010" numCol="1" spcCol="1270" anchor="ctr" anchorCtr="0">
          <a:noAutofit/>
        </a:bodyPr>
        <a:lstStyle/>
        <a:p>
          <a:pPr lvl="0" algn="ctr" defTabSz="933450" rtl="0">
            <a:lnSpc>
              <a:spcPct val="90000"/>
            </a:lnSpc>
            <a:spcBef>
              <a:spcPct val="0"/>
            </a:spcBef>
            <a:spcAft>
              <a:spcPct val="35000"/>
            </a:spcAft>
          </a:pPr>
          <a:r>
            <a:rPr lang="tr-TR" sz="2100" kern="1200" dirty="0" smtClean="0"/>
            <a:t>hastalarla uzun süre iletişim içinde olmaları, </a:t>
          </a:r>
          <a:endParaRPr lang="tr-TR" sz="2100" kern="1200" dirty="0"/>
        </a:p>
      </dsp:txBody>
      <dsp:txXfrm rot="10800000">
        <a:off x="1837164" y="942675"/>
        <a:ext cx="5674514" cy="724495"/>
      </dsp:txXfrm>
    </dsp:sp>
    <dsp:sp modelId="{2F3827CD-9176-43C3-8129-4218401B1369}">
      <dsp:nvSpPr>
        <dsp:cNvPr id="0" name=""/>
        <dsp:cNvSpPr/>
      </dsp:nvSpPr>
      <dsp:spPr>
        <a:xfrm>
          <a:off x="1293792" y="942675"/>
          <a:ext cx="724495" cy="724495"/>
        </a:xfrm>
        <a:prstGeom prst="ellipse">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936AC-A22C-402E-A6F6-DAC472684041}">
      <dsp:nvSpPr>
        <dsp:cNvPr id="0" name=""/>
        <dsp:cNvSpPr/>
      </dsp:nvSpPr>
      <dsp:spPr>
        <a:xfrm rot="10800000">
          <a:off x="1656040" y="1883437"/>
          <a:ext cx="5855638" cy="724495"/>
        </a:xfrm>
        <a:prstGeom prst="homePlat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82" tIns="80010" rIns="149352" bIns="80010" numCol="1" spcCol="1270" anchor="ctr" anchorCtr="0">
          <a:noAutofit/>
        </a:bodyPr>
        <a:lstStyle/>
        <a:p>
          <a:pPr lvl="0" algn="ctr" defTabSz="933450" rtl="0">
            <a:lnSpc>
              <a:spcPct val="90000"/>
            </a:lnSpc>
            <a:spcBef>
              <a:spcPct val="0"/>
            </a:spcBef>
            <a:spcAft>
              <a:spcPct val="35000"/>
            </a:spcAft>
          </a:pPr>
          <a:r>
            <a:rPr lang="tr-TR" sz="2100" kern="1200" dirty="0" smtClean="0"/>
            <a:t>sık klinik değiştirmeleri, </a:t>
          </a:r>
          <a:endParaRPr lang="tr-TR" sz="2100" kern="1200" dirty="0"/>
        </a:p>
      </dsp:txBody>
      <dsp:txXfrm rot="10800000">
        <a:off x="1837164" y="1883437"/>
        <a:ext cx="5674514" cy="724495"/>
      </dsp:txXfrm>
    </dsp:sp>
    <dsp:sp modelId="{0CE89253-7575-42AF-AE4D-A5C1DBF2046D}">
      <dsp:nvSpPr>
        <dsp:cNvPr id="0" name=""/>
        <dsp:cNvSpPr/>
      </dsp:nvSpPr>
      <dsp:spPr>
        <a:xfrm>
          <a:off x="1293792" y="1883437"/>
          <a:ext cx="724495" cy="724495"/>
        </a:xfrm>
        <a:prstGeom prst="ellipse">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91473-8B57-4C93-A15B-78D909DA47A2}">
      <dsp:nvSpPr>
        <dsp:cNvPr id="0" name=""/>
        <dsp:cNvSpPr/>
      </dsp:nvSpPr>
      <dsp:spPr>
        <a:xfrm rot="10800000">
          <a:off x="1656040" y="2824200"/>
          <a:ext cx="5855638" cy="724495"/>
        </a:xfrm>
        <a:prstGeom prst="homePlat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82" tIns="80010" rIns="149352" bIns="80010" numCol="1" spcCol="1270" anchor="ctr" anchorCtr="0">
          <a:noAutofit/>
        </a:bodyPr>
        <a:lstStyle/>
        <a:p>
          <a:pPr lvl="0" algn="ctr" defTabSz="933450" rtl="0">
            <a:lnSpc>
              <a:spcPct val="90000"/>
            </a:lnSpc>
            <a:spcBef>
              <a:spcPct val="0"/>
            </a:spcBef>
            <a:spcAft>
              <a:spcPct val="35000"/>
            </a:spcAft>
          </a:pPr>
          <a:r>
            <a:rPr lang="tr-TR" sz="2100" kern="1200" dirty="0" smtClean="0"/>
            <a:t>yeni bir çevreyle karşılaşmaları </a:t>
          </a:r>
          <a:endParaRPr lang="tr-TR" sz="2100" kern="1200" dirty="0"/>
        </a:p>
      </dsp:txBody>
      <dsp:txXfrm rot="10800000">
        <a:off x="1837164" y="2824200"/>
        <a:ext cx="5674514" cy="724495"/>
      </dsp:txXfrm>
    </dsp:sp>
    <dsp:sp modelId="{6929624F-02AE-4D3D-915C-E3B0C9069FD3}">
      <dsp:nvSpPr>
        <dsp:cNvPr id="0" name=""/>
        <dsp:cNvSpPr/>
      </dsp:nvSpPr>
      <dsp:spPr>
        <a:xfrm>
          <a:off x="1293792" y="2824200"/>
          <a:ext cx="724495" cy="724495"/>
        </a:xfrm>
        <a:prstGeom prst="ellipse">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3133C-11A6-4C4F-A188-BBF269E0EA10}">
      <dsp:nvSpPr>
        <dsp:cNvPr id="0" name=""/>
        <dsp:cNvSpPr/>
      </dsp:nvSpPr>
      <dsp:spPr>
        <a:xfrm rot="10800000">
          <a:off x="1656040" y="3764962"/>
          <a:ext cx="5855638" cy="724495"/>
        </a:xfrm>
        <a:prstGeom prst="homePlat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9482" tIns="80010" rIns="149352" bIns="80010" numCol="1" spcCol="1270" anchor="ctr" anchorCtr="0">
          <a:noAutofit/>
        </a:bodyPr>
        <a:lstStyle/>
        <a:p>
          <a:pPr lvl="0" algn="ctr" defTabSz="933450" rtl="0">
            <a:lnSpc>
              <a:spcPct val="90000"/>
            </a:lnSpc>
            <a:spcBef>
              <a:spcPct val="0"/>
            </a:spcBef>
            <a:spcAft>
              <a:spcPct val="35000"/>
            </a:spcAft>
          </a:pPr>
          <a:r>
            <a:rPr lang="tr-TR" sz="2100" kern="1200" dirty="0" smtClean="0"/>
            <a:t>hastalarla ilişkilerini geliştirmeleri gerekmesi</a:t>
          </a:r>
          <a:endParaRPr lang="tr-TR" sz="2100" kern="1200" dirty="0"/>
        </a:p>
      </dsp:txBody>
      <dsp:txXfrm rot="10800000">
        <a:off x="1837164" y="3764962"/>
        <a:ext cx="5674514" cy="724495"/>
      </dsp:txXfrm>
    </dsp:sp>
    <dsp:sp modelId="{4304BA94-9EAD-47E2-B11F-C48EAED1721C}">
      <dsp:nvSpPr>
        <dsp:cNvPr id="0" name=""/>
        <dsp:cNvSpPr/>
      </dsp:nvSpPr>
      <dsp:spPr>
        <a:xfrm>
          <a:off x="1293792" y="3764962"/>
          <a:ext cx="724495" cy="724495"/>
        </a:xfrm>
        <a:prstGeom prst="ellipse">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F179B-D982-4188-86E9-E08CD08F010B}" type="datetimeFigureOut">
              <a:rPr lang="tr-TR" smtClean="0"/>
              <a:pPr/>
              <a:t>2.10.2023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3470C-85CB-44BF-ADFD-6723C06E19CA}" type="slidenum">
              <a:rPr lang="tr-TR" smtClean="0"/>
              <a:pPr/>
              <a:t>‹#›</a:t>
            </a:fld>
            <a:endParaRPr lang="tr-TR"/>
          </a:p>
        </p:txBody>
      </p:sp>
    </p:spTree>
    <p:extLst>
      <p:ext uri="{BB962C8B-B14F-4D97-AF65-F5344CB8AC3E}">
        <p14:creationId xmlns:p14="http://schemas.microsoft.com/office/powerpoint/2010/main" val="154672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83470C-85CB-44BF-ADFD-6723C06E19CA}" type="slidenum">
              <a:rPr lang="tr-TR" smtClean="0"/>
              <a:pPr/>
              <a:t>23</a:t>
            </a:fld>
            <a:endParaRPr lang="tr-TR"/>
          </a:p>
        </p:txBody>
      </p:sp>
    </p:spTree>
    <p:extLst>
      <p:ext uri="{BB962C8B-B14F-4D97-AF65-F5344CB8AC3E}">
        <p14:creationId xmlns:p14="http://schemas.microsoft.com/office/powerpoint/2010/main" val="21385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bilgiye rağmen sağlık çalışanlarının el hijyeni uygulama seviyeleri oldukça düşüktür.</a:t>
            </a:r>
          </a:p>
          <a:p>
            <a:endParaRPr lang="tr-TR" dirty="0"/>
          </a:p>
        </p:txBody>
      </p:sp>
      <p:sp>
        <p:nvSpPr>
          <p:cNvPr id="4" name="Slayt Numarası Yer Tutucusu 3"/>
          <p:cNvSpPr>
            <a:spLocks noGrp="1"/>
          </p:cNvSpPr>
          <p:nvPr>
            <p:ph type="sldNum" sz="quarter" idx="10"/>
          </p:nvPr>
        </p:nvSpPr>
        <p:spPr/>
        <p:txBody>
          <a:bodyPr/>
          <a:lstStyle/>
          <a:p>
            <a:fld id="{B383470C-85CB-44BF-ADFD-6723C06E19CA}" type="slidenum">
              <a:rPr lang="tr-TR" smtClean="0"/>
              <a:pPr/>
              <a:t>28</a:t>
            </a:fld>
            <a:endParaRPr lang="tr-TR"/>
          </a:p>
        </p:txBody>
      </p:sp>
    </p:spTree>
    <p:extLst>
      <p:ext uri="{BB962C8B-B14F-4D97-AF65-F5344CB8AC3E}">
        <p14:creationId xmlns:p14="http://schemas.microsoft.com/office/powerpoint/2010/main" val="199990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C1FE512-4952-4B78-A4A7-57EBB7FB39BA}"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404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8E8E3D-337A-4944-9AD2-B334B8C74D06}"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92317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621AE7B-D27E-470F-B310-EA39D3011E59}"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91C36-0E0C-4ED5-9D8A-31E8CEA36D40}"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954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CA8A4B85-2F52-4AA4-8305-0863CBF3229B}"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51917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51C118F-D9D6-457B-AA9D-DB2229FA64AC}"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91C36-0E0C-4ED5-9D8A-31E8CEA36D40}"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682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5D574F4-7A2F-46B3-801F-D2A7D3AFB123}"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291395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254CD4F-F3C7-4561-9D2F-DD9AF5DFC13B}"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92412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9AE436A-B2FE-4FB1-9D7B-A2E04C199F8F}"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68786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B08D7BF-A086-4B2F-AA23-F5F9CA3775AB}"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328613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686D378-3DE3-41B6-A1A0-56BDA08EC5C6}" type="datetime1">
              <a:rPr lang="tr-TR" smtClean="0"/>
              <a:pPr/>
              <a:t>2.10.2023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30085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69FBB5F-D573-4A4C-8637-80B92A50B647}"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23880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B5739CB-48A5-499C-AF71-6F01DC0EEABE}" type="datetime1">
              <a:rPr lang="tr-TR" smtClean="0"/>
              <a:pPr/>
              <a:t>2.10.2023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7534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44D9B22-89E5-4FA4-A383-216181CB9643}" type="datetime1">
              <a:rPr lang="tr-TR" smtClean="0"/>
              <a:pPr/>
              <a:t>2.10.2023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70124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FE6EF-48DB-4CF2-82A0-DC0187A1AF41}" type="datetime1">
              <a:rPr lang="tr-TR" smtClean="0"/>
              <a:pPr/>
              <a:t>2.10.2023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351956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66B41ED-C420-4042-907D-164BFFB269B7}"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45984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F24A0C0-272B-4A6F-A7F4-29380123372C}" type="datetime1">
              <a:rPr lang="tr-TR" smtClean="0"/>
              <a:pPr/>
              <a:t>2.10.2023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D91C36-0E0C-4ED5-9D8A-31E8CEA36D40}" type="slidenum">
              <a:rPr lang="tr-TR" smtClean="0"/>
              <a:pPr/>
              <a:t>‹#›</a:t>
            </a:fld>
            <a:endParaRPr lang="tr-TR"/>
          </a:p>
        </p:txBody>
      </p:sp>
    </p:spTree>
    <p:extLst>
      <p:ext uri="{BB962C8B-B14F-4D97-AF65-F5344CB8AC3E}">
        <p14:creationId xmlns:p14="http://schemas.microsoft.com/office/powerpoint/2010/main" val="18399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91B4F7-6F26-4E36-95AF-DD5B2C1CDB13}" type="datetime1">
              <a:rPr lang="tr-TR" smtClean="0"/>
              <a:pPr/>
              <a:t>2.10.2023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D91C36-0E0C-4ED5-9D8A-31E8CEA36D40}" type="slidenum">
              <a:rPr lang="tr-TR" smtClean="0"/>
              <a:pPr/>
              <a:t>‹#›</a:t>
            </a:fld>
            <a:endParaRPr lang="tr-TR"/>
          </a:p>
        </p:txBody>
      </p:sp>
    </p:spTree>
    <p:extLst>
      <p:ext uri="{BB962C8B-B14F-4D97-AF65-F5344CB8AC3E}">
        <p14:creationId xmlns:p14="http://schemas.microsoft.com/office/powerpoint/2010/main" val="1159122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9.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99469" y="790731"/>
            <a:ext cx="8915399" cy="226278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dirty="0" smtClean="0">
                <a:latin typeface="+mj-lt"/>
              </a:rPr>
              <a:t>Hemşirelik Öğrencileri için Klinikte Karşılaşılan Riskler ve Önlemler</a:t>
            </a:r>
            <a:endParaRPr lang="tr-TR" dirty="0">
              <a:latin typeface="+mj-lt"/>
            </a:endParaRPr>
          </a:p>
        </p:txBody>
      </p:sp>
      <p:sp>
        <p:nvSpPr>
          <p:cNvPr id="3" name="Alt Başlık 2"/>
          <p:cNvSpPr>
            <a:spLocks noGrp="1"/>
          </p:cNvSpPr>
          <p:nvPr>
            <p:ph type="subTitle" idx="1"/>
          </p:nvPr>
        </p:nvSpPr>
        <p:spPr>
          <a:xfrm>
            <a:off x="2214459" y="3623136"/>
            <a:ext cx="8915399" cy="1126283"/>
          </a:xfrm>
        </p:spPr>
        <p:style>
          <a:lnRef idx="2">
            <a:schemeClr val="dk1"/>
          </a:lnRef>
          <a:fillRef idx="1">
            <a:schemeClr val="lt1"/>
          </a:fillRef>
          <a:effectRef idx="0">
            <a:schemeClr val="dk1"/>
          </a:effectRef>
          <a:fontRef idx="minor">
            <a:schemeClr val="dk1"/>
          </a:fontRef>
        </p:style>
        <p:txBody>
          <a:bodyPr/>
          <a:lstStyle/>
          <a:p>
            <a:pPr algn="ctr"/>
            <a:r>
              <a:rPr lang="tr-TR" sz="2400" b="1" dirty="0" smtClean="0">
                <a:latin typeface="+mj-lt"/>
              </a:rPr>
              <a:t>Dokuz Eylül Üniversitesi Hemşirelik Fakültesi </a:t>
            </a:r>
          </a:p>
          <a:p>
            <a:endParaRPr lang="tr-TR" dirty="0" smtClean="0"/>
          </a:p>
        </p:txBody>
      </p:sp>
      <p:sp>
        <p:nvSpPr>
          <p:cNvPr id="4" name="Dikdörtgen 3"/>
          <p:cNvSpPr/>
          <p:nvPr/>
        </p:nvSpPr>
        <p:spPr>
          <a:xfrm>
            <a:off x="6540244" y="6088689"/>
            <a:ext cx="5410712" cy="368755"/>
          </a:xfrm>
          <a:prstGeom prst="rect">
            <a:avLst/>
          </a:prstGeom>
        </p:spPr>
        <p:txBody>
          <a:bodyPr wrap="none">
            <a:spAutoFit/>
          </a:bodyPr>
          <a:lstStyle/>
          <a:p>
            <a:pPr algn="ctr">
              <a:lnSpc>
                <a:spcPct val="107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SİVİL SAVUNMA ve RİSK YÖNETİMİ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KOMİTESİ</a:t>
            </a:r>
            <a:endParaRPr lang="tr-TR"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14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dirty="0" smtClean="0"/>
              <a:t>Nedenleri</a:t>
            </a:r>
            <a:endParaRPr lang="tr-TR" dirty="0"/>
          </a:p>
        </p:txBody>
      </p:sp>
      <p:sp>
        <p:nvSpPr>
          <p:cNvPr id="3" name="İçerik Yer Tutucusu 2"/>
          <p:cNvSpPr>
            <a:spLocks noGrp="1"/>
          </p:cNvSpPr>
          <p:nvPr>
            <p:ph idx="1"/>
          </p:nvPr>
        </p:nvSpPr>
        <p:spPr>
          <a:xfrm>
            <a:off x="2589212" y="2008682"/>
            <a:ext cx="8915400" cy="2241101"/>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pPr>
            <a:r>
              <a:rPr lang="tr-TR" sz="2400" dirty="0" smtClean="0"/>
              <a:t>Öğrencilerin </a:t>
            </a:r>
            <a:r>
              <a:rPr lang="tr-TR" sz="2400" dirty="0"/>
              <a:t>deneyimsiz olması, </a:t>
            </a:r>
            <a:endParaRPr lang="tr-TR" sz="2400" dirty="0" smtClean="0"/>
          </a:p>
          <a:p>
            <a:pPr algn="just">
              <a:lnSpc>
                <a:spcPct val="150000"/>
              </a:lnSpc>
            </a:pPr>
            <a:r>
              <a:rPr lang="tr-TR" sz="2400" dirty="0"/>
              <a:t>D</a:t>
            </a:r>
            <a:r>
              <a:rPr lang="tr-TR" sz="2400" dirty="0" smtClean="0"/>
              <a:t>ikkatsizlik</a:t>
            </a:r>
            <a:r>
              <a:rPr lang="tr-TR" sz="2400" dirty="0"/>
              <a:t>, </a:t>
            </a:r>
            <a:endParaRPr lang="tr-TR" sz="2400" dirty="0" smtClean="0"/>
          </a:p>
          <a:p>
            <a:pPr algn="just">
              <a:lnSpc>
                <a:spcPct val="150000"/>
              </a:lnSpc>
            </a:pPr>
            <a:r>
              <a:rPr lang="tr-TR" sz="2400" dirty="0" smtClean="0"/>
              <a:t>Özellikle atık yönetimi ile ilgili bilgi eksikliği</a:t>
            </a:r>
            <a:endParaRPr lang="tr-TR" dirty="0"/>
          </a:p>
        </p:txBody>
      </p:sp>
      <p:sp>
        <p:nvSpPr>
          <p:cNvPr id="4" name="Altbilgi Yer Tutucusu 3"/>
          <p:cNvSpPr>
            <a:spLocks noGrp="1"/>
          </p:cNvSpPr>
          <p:nvPr>
            <p:ph type="ftr" sz="quarter" idx="11"/>
          </p:nvPr>
        </p:nvSpPr>
        <p:spPr/>
        <p:txBody>
          <a:bodyPr/>
          <a:lstStyle/>
          <a:p>
            <a:r>
              <a:rPr lang="tr-TR" dirty="0"/>
              <a:t>(</a:t>
            </a:r>
            <a:r>
              <a:rPr lang="tr-TR" dirty="0" err="1"/>
              <a:t>Cheung</a:t>
            </a:r>
            <a:r>
              <a:rPr lang="tr-TR" dirty="0"/>
              <a:t>, </a:t>
            </a:r>
            <a:r>
              <a:rPr lang="tr-TR" dirty="0" err="1"/>
              <a:t>Ching</a:t>
            </a:r>
            <a:r>
              <a:rPr lang="tr-TR" dirty="0"/>
              <a:t>, </a:t>
            </a:r>
            <a:r>
              <a:rPr lang="tr-TR" dirty="0" err="1"/>
              <a:t>Chang</a:t>
            </a:r>
            <a:r>
              <a:rPr lang="tr-TR" dirty="0"/>
              <a:t>, &amp; </a:t>
            </a:r>
            <a:r>
              <a:rPr lang="tr-TR" dirty="0" err="1"/>
              <a:t>Ho</a:t>
            </a:r>
            <a:r>
              <a:rPr lang="tr-TR" dirty="0"/>
              <a:t>, 2012)</a:t>
            </a:r>
          </a:p>
        </p:txBody>
      </p:sp>
    </p:spTree>
    <p:extLst>
      <p:ext uri="{BB962C8B-B14F-4D97-AF65-F5344CB8AC3E}">
        <p14:creationId xmlns:p14="http://schemas.microsoft.com/office/powerpoint/2010/main" val="62363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840902" y="352541"/>
            <a:ext cx="9596303" cy="921624"/>
          </a:xfrm>
        </p:spPr>
        <p:style>
          <a:lnRef idx="2">
            <a:schemeClr val="dk1"/>
          </a:lnRef>
          <a:fillRef idx="1">
            <a:schemeClr val="lt1"/>
          </a:fillRef>
          <a:effectRef idx="0">
            <a:schemeClr val="dk1"/>
          </a:effectRef>
          <a:fontRef idx="minor">
            <a:schemeClr val="dk1"/>
          </a:fontRef>
        </p:style>
        <p:txBody>
          <a:bodyPr>
            <a:noAutofit/>
          </a:bodyPr>
          <a:lstStyle/>
          <a:p>
            <a:r>
              <a:rPr lang="tr-TR" sz="2800" dirty="0" smtClean="0">
                <a:solidFill>
                  <a:srgbClr val="FF0000"/>
                </a:solidFill>
              </a:rPr>
              <a:t>Okulumuzda</a:t>
            </a:r>
            <a:r>
              <a:rPr lang="tr-TR" sz="2800" dirty="0">
                <a:solidFill>
                  <a:srgbClr val="FF0000"/>
                </a:solidFill>
              </a:rPr>
              <a:t> </a:t>
            </a:r>
            <a:r>
              <a:rPr lang="tr-TR" sz="2800" dirty="0" smtClean="0">
                <a:solidFill>
                  <a:srgbClr val="FF0000"/>
                </a:solidFill>
              </a:rPr>
              <a:t>öğrenciler ile yapılan bir araştırma sonucuna göre;</a:t>
            </a:r>
            <a:endParaRPr lang="tr-TR" sz="28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67717989"/>
              </p:ext>
            </p:extLst>
          </p:nvPr>
        </p:nvGraphicFramePr>
        <p:xfrm>
          <a:off x="1306562" y="1274165"/>
          <a:ext cx="10664982" cy="5292053"/>
        </p:xfrm>
        <a:graphic>
          <a:graphicData uri="http://schemas.openxmlformats.org/drawingml/2006/table">
            <a:tbl>
              <a:tblPr firstRow="1" firstCol="1" bandRow="1">
                <a:tableStyleId>{69012ECD-51FC-41F1-AA8D-1B2483CD663E}</a:tableStyleId>
              </a:tblPr>
              <a:tblGrid>
                <a:gridCol w="8334076">
                  <a:extLst>
                    <a:ext uri="{9D8B030D-6E8A-4147-A177-3AD203B41FA5}">
                      <a16:colId xmlns:a16="http://schemas.microsoft.com/office/drawing/2014/main" val="2544070115"/>
                    </a:ext>
                  </a:extLst>
                </a:gridCol>
                <a:gridCol w="1164865">
                  <a:extLst>
                    <a:ext uri="{9D8B030D-6E8A-4147-A177-3AD203B41FA5}">
                      <a16:colId xmlns:a16="http://schemas.microsoft.com/office/drawing/2014/main" val="3735423544"/>
                    </a:ext>
                  </a:extLst>
                </a:gridCol>
                <a:gridCol w="1166041">
                  <a:extLst>
                    <a:ext uri="{9D8B030D-6E8A-4147-A177-3AD203B41FA5}">
                      <a16:colId xmlns:a16="http://schemas.microsoft.com/office/drawing/2014/main" val="243011485"/>
                    </a:ext>
                  </a:extLst>
                </a:gridCol>
              </a:tblGrid>
              <a:tr h="656045">
                <a:tc>
                  <a:txBody>
                    <a:bodyPr/>
                    <a:lstStyle/>
                    <a:p>
                      <a:pPr algn="just">
                        <a:lnSpc>
                          <a:spcPct val="107000"/>
                        </a:lnSpc>
                        <a:spcAft>
                          <a:spcPts val="0"/>
                        </a:spcAft>
                      </a:pPr>
                      <a:r>
                        <a:rPr lang="tr-TR" sz="2000" dirty="0">
                          <a:effectLst/>
                        </a:rPr>
                        <a:t>Son 12 Ayda Kesici Delici Alet Yaralanması Gerçekleşme </a:t>
                      </a:r>
                      <a:r>
                        <a:rPr lang="tr-TR" sz="2000" dirty="0" smtClean="0">
                          <a:effectLst/>
                        </a:rPr>
                        <a:t>Durumu(n=586)</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434314"/>
                  </a:ext>
                </a:extLst>
              </a:tr>
              <a:tr h="320593">
                <a:tc>
                  <a:txBody>
                    <a:bodyPr/>
                    <a:lstStyle/>
                    <a:p>
                      <a:pPr>
                        <a:lnSpc>
                          <a:spcPct val="107000"/>
                        </a:lnSpc>
                        <a:spcAft>
                          <a:spcPts val="0"/>
                        </a:spcAft>
                      </a:pPr>
                      <a:r>
                        <a:rPr lang="tr-TR" sz="2000" dirty="0">
                          <a:effectLst/>
                        </a:rPr>
                        <a:t>Evet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a:effectLst/>
                        </a:rPr>
                        <a:t>101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17.2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089084"/>
                  </a:ext>
                </a:extLst>
              </a:tr>
              <a:tr h="320593">
                <a:tc>
                  <a:txBody>
                    <a:bodyPr/>
                    <a:lstStyle/>
                    <a:p>
                      <a:pPr>
                        <a:lnSpc>
                          <a:spcPct val="107000"/>
                        </a:lnSpc>
                        <a:spcAft>
                          <a:spcPts val="0"/>
                        </a:spcAft>
                      </a:pPr>
                      <a:r>
                        <a:rPr lang="tr-TR" sz="2000" dirty="0">
                          <a:effectLst/>
                        </a:rPr>
                        <a:t>Hayır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485</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82.8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1156175"/>
                  </a:ext>
                </a:extLst>
              </a:tr>
              <a:tr h="320593">
                <a:tc gridSpan="3">
                  <a:txBody>
                    <a:bodyPr/>
                    <a:lstStyle/>
                    <a:p>
                      <a:pPr>
                        <a:lnSpc>
                          <a:spcPct val="107000"/>
                        </a:lnSpc>
                        <a:spcAft>
                          <a:spcPts val="0"/>
                        </a:spcAft>
                      </a:pPr>
                      <a:r>
                        <a:rPr lang="tr-TR" sz="2000" dirty="0" smtClean="0">
                          <a:effectLst/>
                          <a:latin typeface="Calibri" panose="020F0502020204030204" pitchFamily="34" charset="0"/>
                          <a:ea typeface="Calibri" panose="020F0502020204030204" pitchFamily="34" charset="0"/>
                          <a:cs typeface="Times New Roman" panose="02020603050405020304" pitchFamily="18" charset="0"/>
                        </a:rPr>
                        <a:t>Kesici-delici alet yaralanma şekli (n=101)</a:t>
                      </a:r>
                    </a:p>
                  </a:txBody>
                  <a:tcPr marL="68580" marR="68580" marT="0" marB="0">
                    <a:solidFill>
                      <a:schemeClr val="accent1"/>
                    </a:solidFill>
                  </a:tcPr>
                </a:tc>
                <a:tc hMerge="1">
                  <a:txBody>
                    <a:bodyPr/>
                    <a:lstStyle/>
                    <a:p>
                      <a:pPr>
                        <a:lnSpc>
                          <a:spcPct val="107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679930"/>
                  </a:ext>
                </a:extLst>
              </a:tr>
              <a:tr h="421670">
                <a:tc>
                  <a:txBody>
                    <a:bodyPr/>
                    <a:lstStyle/>
                    <a:p>
                      <a:pPr algn="just">
                        <a:lnSpc>
                          <a:spcPct val="150000"/>
                        </a:lnSpc>
                        <a:spcAft>
                          <a:spcPts val="0"/>
                        </a:spcAft>
                      </a:pPr>
                      <a:r>
                        <a:rPr lang="tr-TR" sz="2000" dirty="0">
                          <a:effectLst/>
                        </a:rPr>
                        <a:t>IM enjeksiyon yaparken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2</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6734315"/>
                  </a:ext>
                </a:extLst>
              </a:tr>
              <a:tr h="421670">
                <a:tc>
                  <a:txBody>
                    <a:bodyPr/>
                    <a:lstStyle/>
                    <a:p>
                      <a:pPr algn="just">
                        <a:lnSpc>
                          <a:spcPct val="150000"/>
                        </a:lnSpc>
                        <a:spcAft>
                          <a:spcPts val="0"/>
                        </a:spcAft>
                      </a:pPr>
                      <a:r>
                        <a:rPr lang="tr-TR" sz="2000" dirty="0">
                          <a:effectLst/>
                        </a:rPr>
                        <a:t>IV ilaç yaparken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3</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3</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6453420"/>
                  </a:ext>
                </a:extLst>
              </a:tr>
              <a:tr h="421670">
                <a:tc>
                  <a:txBody>
                    <a:bodyPr/>
                    <a:lstStyle/>
                    <a:p>
                      <a:pPr algn="just">
                        <a:lnSpc>
                          <a:spcPct val="150000"/>
                        </a:lnSpc>
                        <a:spcAft>
                          <a:spcPts val="0"/>
                        </a:spcAft>
                      </a:pPr>
                      <a:r>
                        <a:rPr lang="tr-TR" sz="2000" dirty="0">
                          <a:effectLst/>
                        </a:rPr>
                        <a:t>Damar yolu girerken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5</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5</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0842520"/>
                  </a:ext>
                </a:extLst>
              </a:tr>
              <a:tr h="421670">
                <a:tc>
                  <a:txBody>
                    <a:bodyPr/>
                    <a:lstStyle/>
                    <a:p>
                      <a:pPr algn="just">
                        <a:lnSpc>
                          <a:spcPct val="150000"/>
                        </a:lnSpc>
                        <a:spcAft>
                          <a:spcPts val="0"/>
                        </a:spcAft>
                      </a:pPr>
                      <a:r>
                        <a:rPr lang="tr-TR" sz="2000" dirty="0" err="1">
                          <a:effectLst/>
                        </a:rPr>
                        <a:t>Ampül</a:t>
                      </a:r>
                      <a:r>
                        <a:rPr lang="tr-TR" sz="2000" dirty="0">
                          <a:effectLst/>
                        </a:rPr>
                        <a:t> kırarken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30</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29.7</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3066457"/>
                  </a:ext>
                </a:extLst>
              </a:tr>
              <a:tr h="421670">
                <a:tc>
                  <a:txBody>
                    <a:bodyPr/>
                    <a:lstStyle/>
                    <a:p>
                      <a:pPr algn="just">
                        <a:lnSpc>
                          <a:spcPct val="150000"/>
                        </a:lnSpc>
                        <a:spcAft>
                          <a:spcPts val="0"/>
                        </a:spcAft>
                      </a:pPr>
                      <a:r>
                        <a:rPr lang="tr-TR" sz="2000" dirty="0">
                          <a:effectLst/>
                        </a:rPr>
                        <a:t>Kan alırken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4</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4</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437445"/>
                  </a:ext>
                </a:extLst>
              </a:tr>
              <a:tr h="421670">
                <a:tc>
                  <a:txBody>
                    <a:bodyPr/>
                    <a:lstStyle/>
                    <a:p>
                      <a:pPr>
                        <a:lnSpc>
                          <a:spcPct val="150000"/>
                        </a:lnSpc>
                        <a:spcAft>
                          <a:spcPts val="0"/>
                        </a:spcAft>
                      </a:pPr>
                      <a:r>
                        <a:rPr lang="tr-TR" sz="2000" dirty="0">
                          <a:effectLst/>
                        </a:rPr>
                        <a:t>İğnenin kapağını açarken/kapatırken zorlanma</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23</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22.8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7931078"/>
                  </a:ext>
                </a:extLst>
              </a:tr>
              <a:tr h="421670">
                <a:tc>
                  <a:txBody>
                    <a:bodyPr/>
                    <a:lstStyle/>
                    <a:p>
                      <a:pPr algn="just">
                        <a:lnSpc>
                          <a:spcPct val="150000"/>
                        </a:lnSpc>
                        <a:spcAft>
                          <a:spcPts val="0"/>
                        </a:spcAft>
                      </a:pPr>
                      <a:r>
                        <a:rPr lang="tr-TR" sz="2000" dirty="0">
                          <a:effectLst/>
                        </a:rPr>
                        <a:t>Kan şekeri ölçerken</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dirty="0">
                          <a:effectLst/>
                        </a:rPr>
                        <a:t>27</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26.7</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5995414"/>
                  </a:ext>
                </a:extLst>
              </a:tr>
              <a:tr h="421670">
                <a:tc>
                  <a:txBody>
                    <a:bodyPr/>
                    <a:lstStyle/>
                    <a:p>
                      <a:pPr algn="just">
                        <a:lnSpc>
                          <a:spcPct val="150000"/>
                        </a:lnSpc>
                        <a:spcAft>
                          <a:spcPts val="0"/>
                        </a:spcAft>
                      </a:pPr>
                      <a:r>
                        <a:rPr lang="tr-TR" sz="2000" dirty="0">
                          <a:effectLst/>
                        </a:rPr>
                        <a:t>Diğer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9</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8.9</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2223969"/>
                  </a:ext>
                </a:extLst>
              </a:tr>
            </a:tbl>
          </a:graphicData>
        </a:graphic>
      </p:graphicFrame>
      <p:sp>
        <p:nvSpPr>
          <p:cNvPr id="4" name="Altbilgi Yer Tutucusu 3"/>
          <p:cNvSpPr>
            <a:spLocks noGrp="1"/>
          </p:cNvSpPr>
          <p:nvPr>
            <p:ph type="ftr" sz="quarter" idx="11"/>
          </p:nvPr>
        </p:nvSpPr>
        <p:spPr>
          <a:xfrm>
            <a:off x="2095436" y="6355264"/>
            <a:ext cx="7619999" cy="365125"/>
          </a:xfrm>
        </p:spPr>
        <p:txBody>
          <a:bodyPr/>
          <a:lstStyle/>
          <a:p>
            <a:r>
              <a:rPr lang="tr-TR" sz="1800" dirty="0" smtClean="0"/>
              <a:t>DEÜ, 2016 Birden fazla seçenek işaretlenmiştir.</a:t>
            </a:r>
            <a:endParaRPr lang="tr-TR" sz="1800" dirty="0"/>
          </a:p>
        </p:txBody>
      </p:sp>
    </p:spTree>
    <p:extLst>
      <p:ext uri="{BB962C8B-B14F-4D97-AF65-F5344CB8AC3E}">
        <p14:creationId xmlns:p14="http://schemas.microsoft.com/office/powerpoint/2010/main" val="667131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949700157"/>
              </p:ext>
            </p:extLst>
          </p:nvPr>
        </p:nvGraphicFramePr>
        <p:xfrm>
          <a:off x="1689337" y="671427"/>
          <a:ext cx="9683094" cy="5029200"/>
        </p:xfrm>
        <a:graphic>
          <a:graphicData uri="http://schemas.openxmlformats.org/drawingml/2006/table">
            <a:tbl>
              <a:tblPr firstRow="1" firstCol="1" bandRow="1">
                <a:tableStyleId>{5C22544A-7EE6-4342-B048-85BDC9FD1C3A}</a:tableStyleId>
              </a:tblPr>
              <a:tblGrid>
                <a:gridCol w="7566787">
                  <a:extLst>
                    <a:ext uri="{9D8B030D-6E8A-4147-A177-3AD203B41FA5}">
                      <a16:colId xmlns:a16="http://schemas.microsoft.com/office/drawing/2014/main" val="1519732624"/>
                    </a:ext>
                  </a:extLst>
                </a:gridCol>
                <a:gridCol w="1057619">
                  <a:extLst>
                    <a:ext uri="{9D8B030D-6E8A-4147-A177-3AD203B41FA5}">
                      <a16:colId xmlns:a16="http://schemas.microsoft.com/office/drawing/2014/main" val="3793007591"/>
                    </a:ext>
                  </a:extLst>
                </a:gridCol>
                <a:gridCol w="1058688">
                  <a:extLst>
                    <a:ext uri="{9D8B030D-6E8A-4147-A177-3AD203B41FA5}">
                      <a16:colId xmlns:a16="http://schemas.microsoft.com/office/drawing/2014/main" val="1956574544"/>
                    </a:ext>
                  </a:extLst>
                </a:gridCol>
              </a:tblGrid>
              <a:tr h="876328">
                <a:tc>
                  <a:txBody>
                    <a:bodyPr/>
                    <a:lstStyle/>
                    <a:p>
                      <a:pPr algn="just">
                        <a:lnSpc>
                          <a:spcPct val="150000"/>
                        </a:lnSpc>
                        <a:spcAft>
                          <a:spcPts val="0"/>
                        </a:spcAft>
                      </a:pPr>
                      <a:r>
                        <a:rPr lang="tr-TR" sz="2000" dirty="0" smtClean="0">
                          <a:solidFill>
                            <a:schemeClr val="bg1"/>
                          </a:solidFill>
                          <a:effectLst/>
                        </a:rPr>
                        <a:t>Öğrencilerin</a:t>
                      </a:r>
                      <a:r>
                        <a:rPr lang="tr-TR" sz="2000" dirty="0" smtClean="0">
                          <a:effectLst/>
                        </a:rPr>
                        <a:t> Kesici </a:t>
                      </a:r>
                      <a:r>
                        <a:rPr lang="tr-TR" sz="2000" dirty="0">
                          <a:effectLst/>
                        </a:rPr>
                        <a:t>Delici Alet Yaralanmasına Maruz Kalmaya Neden Olan </a:t>
                      </a:r>
                      <a:r>
                        <a:rPr lang="tr-TR" sz="2000" dirty="0" err="1" smtClean="0">
                          <a:effectLst/>
                        </a:rPr>
                        <a:t>Faktörlerİ</a:t>
                      </a:r>
                      <a:r>
                        <a:rPr lang="tr-TR" sz="2000" smtClean="0">
                          <a:effectLst/>
                        </a:rPr>
                        <a:t> (n=101)</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dirty="0">
                          <a:effectLst/>
                        </a:rPr>
                        <a:t> </a:t>
                      </a:r>
                      <a:r>
                        <a:rPr lang="tr-TR" sz="2000" dirty="0" smtClean="0">
                          <a:effectLst/>
                        </a:rPr>
                        <a:t>sayı</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 </a:t>
                      </a:r>
                      <a:r>
                        <a:rPr lang="tr-TR" sz="2000" dirty="0" smtClean="0">
                          <a:effectLst/>
                        </a:rPr>
                        <a: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4668310"/>
                  </a:ext>
                </a:extLst>
              </a:tr>
              <a:tr h="438164">
                <a:tc>
                  <a:txBody>
                    <a:bodyPr/>
                    <a:lstStyle/>
                    <a:p>
                      <a:pPr>
                        <a:lnSpc>
                          <a:spcPct val="150000"/>
                        </a:lnSpc>
                        <a:spcAft>
                          <a:spcPts val="0"/>
                        </a:spcAft>
                      </a:pPr>
                      <a:r>
                        <a:rPr lang="tr-TR" sz="2000" dirty="0">
                          <a:effectLst/>
                        </a:rPr>
                        <a:t>Dikkatsizlik</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55</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54.5</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9854308"/>
                  </a:ext>
                </a:extLst>
              </a:tr>
              <a:tr h="438164">
                <a:tc>
                  <a:txBody>
                    <a:bodyPr/>
                    <a:lstStyle/>
                    <a:p>
                      <a:pPr algn="just">
                        <a:lnSpc>
                          <a:spcPct val="150000"/>
                        </a:lnSpc>
                        <a:spcAft>
                          <a:spcPts val="0"/>
                        </a:spcAft>
                      </a:pPr>
                      <a:r>
                        <a:rPr lang="tr-TR" sz="2000" dirty="0">
                          <a:effectLst/>
                        </a:rPr>
                        <a:t>Stres</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43</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42.6</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0599311"/>
                  </a:ext>
                </a:extLst>
              </a:tr>
              <a:tr h="438164">
                <a:tc>
                  <a:txBody>
                    <a:bodyPr/>
                    <a:lstStyle/>
                    <a:p>
                      <a:pPr algn="just">
                        <a:lnSpc>
                          <a:spcPct val="150000"/>
                        </a:lnSpc>
                        <a:spcAft>
                          <a:spcPts val="0"/>
                        </a:spcAft>
                      </a:pPr>
                      <a:r>
                        <a:rPr lang="tr-TR" sz="2000" dirty="0">
                          <a:effectLst/>
                        </a:rPr>
                        <a:t>Beceri eksikliği</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23</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22.8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4088581"/>
                  </a:ext>
                </a:extLst>
              </a:tr>
              <a:tr h="438164">
                <a:tc>
                  <a:txBody>
                    <a:bodyPr/>
                    <a:lstStyle/>
                    <a:p>
                      <a:pPr>
                        <a:lnSpc>
                          <a:spcPct val="150000"/>
                        </a:lnSpc>
                        <a:spcAft>
                          <a:spcPts val="0"/>
                        </a:spcAft>
                      </a:pPr>
                      <a:r>
                        <a:rPr lang="tr-TR" sz="2000" dirty="0">
                          <a:effectLst/>
                        </a:rPr>
                        <a:t>Bilgisizlik</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dirty="0">
                          <a:effectLst/>
                        </a:rPr>
                        <a:t>1</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1</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4165600"/>
                  </a:ext>
                </a:extLst>
              </a:tr>
              <a:tr h="438164">
                <a:tc>
                  <a:txBody>
                    <a:bodyPr/>
                    <a:lstStyle/>
                    <a:p>
                      <a:pPr algn="just">
                        <a:lnSpc>
                          <a:spcPct val="150000"/>
                        </a:lnSpc>
                        <a:spcAft>
                          <a:spcPts val="0"/>
                        </a:spcAft>
                      </a:pPr>
                      <a:r>
                        <a:rPr lang="tr-TR" sz="2000" dirty="0">
                          <a:effectLst/>
                        </a:rPr>
                        <a:t>Uykusuzluk</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25</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24.8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2445539"/>
                  </a:ext>
                </a:extLst>
              </a:tr>
              <a:tr h="438164">
                <a:tc>
                  <a:txBody>
                    <a:bodyPr/>
                    <a:lstStyle/>
                    <a:p>
                      <a:pPr>
                        <a:lnSpc>
                          <a:spcPct val="150000"/>
                        </a:lnSpc>
                        <a:spcAft>
                          <a:spcPts val="0"/>
                        </a:spcAft>
                      </a:pPr>
                      <a:r>
                        <a:rPr lang="tr-TR" sz="2000" dirty="0">
                          <a:effectLst/>
                        </a:rPr>
                        <a:t>Yorgunluk</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a:effectLst/>
                        </a:rPr>
                        <a:t>22</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21.8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467082"/>
                  </a:ext>
                </a:extLst>
              </a:tr>
              <a:tr h="438164">
                <a:tc>
                  <a:txBody>
                    <a:bodyPr/>
                    <a:lstStyle/>
                    <a:p>
                      <a:pPr>
                        <a:lnSpc>
                          <a:spcPct val="150000"/>
                        </a:lnSpc>
                        <a:spcAft>
                          <a:spcPts val="0"/>
                        </a:spcAft>
                      </a:pPr>
                      <a:r>
                        <a:rPr lang="tr-TR" sz="2000" dirty="0">
                          <a:effectLst/>
                        </a:rPr>
                        <a:t>İğneyi kutusuna atarken acele davranma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dirty="0">
                          <a:effectLst/>
                        </a:rPr>
                        <a:t>16</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15.8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8721865"/>
                  </a:ext>
                </a:extLst>
              </a:tr>
              <a:tr h="438164">
                <a:tc>
                  <a:txBody>
                    <a:bodyPr/>
                    <a:lstStyle/>
                    <a:p>
                      <a:pPr>
                        <a:lnSpc>
                          <a:spcPct val="150000"/>
                        </a:lnSpc>
                        <a:spcAft>
                          <a:spcPts val="0"/>
                        </a:spcAft>
                      </a:pPr>
                      <a:r>
                        <a:rPr lang="tr-TR" sz="2000">
                          <a:effectLst/>
                        </a:rPr>
                        <a:t>İğne kutusu kullanmama</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2000" dirty="0">
                          <a:effectLst/>
                        </a:rPr>
                        <a:t>7</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6.9</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695628"/>
                  </a:ext>
                </a:extLst>
              </a:tr>
              <a:tr h="438164">
                <a:tc>
                  <a:txBody>
                    <a:bodyPr/>
                    <a:lstStyle/>
                    <a:p>
                      <a:pPr algn="just">
                        <a:lnSpc>
                          <a:spcPct val="150000"/>
                        </a:lnSpc>
                        <a:spcAft>
                          <a:spcPts val="0"/>
                        </a:spcAft>
                      </a:pPr>
                      <a:r>
                        <a:rPr lang="tr-TR" sz="2000">
                          <a:effectLst/>
                        </a:rPr>
                        <a:t>Diğer</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a:effectLst/>
                        </a:rPr>
                        <a:t>8</a:t>
                      </a:r>
                      <a:endParaRPr lang="tr-T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tr-TR" sz="2000" dirty="0">
                          <a:effectLst/>
                        </a:rPr>
                        <a:t>7.9</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5807358"/>
                  </a:ext>
                </a:extLst>
              </a:tr>
            </a:tbl>
          </a:graphicData>
        </a:graphic>
      </p:graphicFrame>
      <p:sp>
        <p:nvSpPr>
          <p:cNvPr id="4" name="Altbilgi Yer Tutucusu 3"/>
          <p:cNvSpPr>
            <a:spLocks noGrp="1"/>
          </p:cNvSpPr>
          <p:nvPr>
            <p:ph type="ftr" sz="quarter" idx="11"/>
          </p:nvPr>
        </p:nvSpPr>
        <p:spPr>
          <a:xfrm>
            <a:off x="1659357" y="6359544"/>
            <a:ext cx="7619999" cy="365125"/>
          </a:xfrm>
        </p:spPr>
        <p:txBody>
          <a:bodyPr/>
          <a:lstStyle/>
          <a:p>
            <a:r>
              <a:rPr lang="tr-TR" smtClean="0"/>
              <a:t>DEÜ, 2016</a:t>
            </a:r>
            <a:endParaRPr lang="tr-TR"/>
          </a:p>
        </p:txBody>
      </p:sp>
    </p:spTree>
    <p:extLst>
      <p:ext uri="{BB962C8B-B14F-4D97-AF65-F5344CB8AC3E}">
        <p14:creationId xmlns:p14="http://schemas.microsoft.com/office/powerpoint/2010/main" val="1836306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3351" y="449012"/>
            <a:ext cx="9361998" cy="1050004"/>
          </a:xfrm>
        </p:spPr>
        <p:style>
          <a:lnRef idx="2">
            <a:schemeClr val="dk1"/>
          </a:lnRef>
          <a:fillRef idx="1">
            <a:schemeClr val="lt1"/>
          </a:fillRef>
          <a:effectRef idx="0">
            <a:schemeClr val="dk1"/>
          </a:effectRef>
          <a:fontRef idx="minor">
            <a:schemeClr val="dk1"/>
          </a:fontRef>
        </p:style>
        <p:txBody>
          <a:bodyPr>
            <a:normAutofit fontScale="90000"/>
          </a:bodyPr>
          <a:lstStyle/>
          <a:p>
            <a:r>
              <a:rPr lang="tr-TR" dirty="0" smtClean="0"/>
              <a:t>Kesici Delici Alet Yaralanmalarından Nasıl Korunuruz?</a:t>
            </a:r>
            <a:endParaRPr lang="tr-TR" dirty="0"/>
          </a:p>
        </p:txBody>
      </p:sp>
      <p:sp>
        <p:nvSpPr>
          <p:cNvPr id="3" name="İçerik Yer Tutucusu 2"/>
          <p:cNvSpPr>
            <a:spLocks noGrp="1"/>
          </p:cNvSpPr>
          <p:nvPr>
            <p:ph idx="1"/>
          </p:nvPr>
        </p:nvSpPr>
        <p:spPr>
          <a:xfrm>
            <a:off x="727725" y="2317674"/>
            <a:ext cx="9361998" cy="3919852"/>
          </a:xfrm>
        </p:spPr>
        <p:style>
          <a:lnRef idx="2">
            <a:schemeClr val="dk1"/>
          </a:lnRef>
          <a:fillRef idx="1">
            <a:schemeClr val="lt1"/>
          </a:fillRef>
          <a:effectRef idx="0">
            <a:schemeClr val="dk1"/>
          </a:effectRef>
          <a:fontRef idx="minor">
            <a:schemeClr val="dk1"/>
          </a:fontRef>
        </p:style>
        <p:txBody>
          <a:bodyPr>
            <a:noAutofit/>
          </a:bodyPr>
          <a:lstStyle/>
          <a:p>
            <a:r>
              <a:rPr lang="tr-TR" sz="2000" dirty="0" smtClean="0"/>
              <a:t>Kesici/sivri </a:t>
            </a:r>
            <a:r>
              <a:rPr lang="tr-TR" sz="2000" dirty="0"/>
              <a:t>uçlu aletler kullanım sonrası bekletmeden </a:t>
            </a:r>
            <a:r>
              <a:rPr lang="tr-TR" sz="2000" b="1" dirty="0"/>
              <a:t>sarı kutuya </a:t>
            </a:r>
            <a:r>
              <a:rPr lang="tr-TR" sz="2000" dirty="0" smtClean="0"/>
              <a:t>atılır.</a:t>
            </a:r>
          </a:p>
          <a:p>
            <a:r>
              <a:rPr lang="tr-TR" sz="2000" dirty="0" smtClean="0"/>
              <a:t>Kesici/sivri uçlu aletler kullanılırken mutlaka </a:t>
            </a:r>
            <a:r>
              <a:rPr lang="tr-TR" sz="2000" b="1" dirty="0" smtClean="0"/>
              <a:t>tedavi tepsisi </a:t>
            </a:r>
            <a:r>
              <a:rPr lang="tr-TR" sz="2000" dirty="0" smtClean="0"/>
              <a:t>kullanılır.</a:t>
            </a:r>
          </a:p>
          <a:p>
            <a:r>
              <a:rPr lang="tr-TR" sz="2000" dirty="0" smtClean="0"/>
              <a:t>Kullanılan </a:t>
            </a:r>
            <a:r>
              <a:rPr lang="tr-TR" sz="2000" dirty="0"/>
              <a:t>tedavi tepsisindeki tıbbi atıklar işlem bittikten sonra dikkatlice toplanarak atıklar kullanan kişi </a:t>
            </a:r>
            <a:r>
              <a:rPr lang="tr-TR" sz="2000" dirty="0" smtClean="0"/>
              <a:t>tarafından </a:t>
            </a:r>
            <a:r>
              <a:rPr lang="tr-TR" sz="2000" b="1" dirty="0" smtClean="0"/>
              <a:t>ayrıştırılır</a:t>
            </a:r>
            <a:r>
              <a:rPr lang="tr-TR" sz="2000" b="1" dirty="0"/>
              <a:t>.</a:t>
            </a:r>
          </a:p>
          <a:p>
            <a:r>
              <a:rPr lang="tr-TR" sz="2000" dirty="0" smtClean="0"/>
              <a:t>Kesici </a:t>
            </a:r>
            <a:r>
              <a:rPr lang="tr-TR" sz="2000" dirty="0"/>
              <a:t>ve sivri uçlu aletlerle yapılan tedavide hasta işbirliğine yanaşmıyorsa kazaları önlemek için yardım istenilir.</a:t>
            </a:r>
          </a:p>
          <a:p>
            <a:r>
              <a:rPr lang="tr-TR" sz="2000" dirty="0" smtClean="0"/>
              <a:t>Tedavi </a:t>
            </a:r>
            <a:r>
              <a:rPr lang="tr-TR" sz="2000" dirty="0"/>
              <a:t>sonrası iğne uçları kapatılmaz,</a:t>
            </a:r>
          </a:p>
          <a:p>
            <a:r>
              <a:rPr lang="tr-TR" sz="2000" dirty="0" smtClean="0"/>
              <a:t>İğne </a:t>
            </a:r>
            <a:r>
              <a:rPr lang="tr-TR" sz="2000" dirty="0"/>
              <a:t>uçları sarı kutuya atılırken elle enjektörden ayrılır, kutunun üst kısmındaki boşluğa enjektör takılarak </a:t>
            </a:r>
            <a:r>
              <a:rPr lang="tr-TR" sz="2000" dirty="0" smtClean="0"/>
              <a:t>ucu çıkartılır.</a:t>
            </a:r>
            <a:endParaRPr lang="tr-TR" sz="2000" dirty="0"/>
          </a:p>
        </p:txBody>
      </p:sp>
      <p:sp>
        <p:nvSpPr>
          <p:cNvPr id="4" name="Altbilgi Yer Tutucusu 3"/>
          <p:cNvSpPr>
            <a:spLocks noGrp="1"/>
          </p:cNvSpPr>
          <p:nvPr>
            <p:ph type="ftr" sz="quarter" idx="11"/>
          </p:nvPr>
        </p:nvSpPr>
        <p:spPr>
          <a:xfrm>
            <a:off x="2141740" y="6398455"/>
            <a:ext cx="7619999" cy="365125"/>
          </a:xfrm>
        </p:spPr>
        <p:txBody>
          <a:bodyPr/>
          <a:lstStyle/>
          <a:p>
            <a:r>
              <a:rPr lang="tr-TR" dirty="0" smtClean="0"/>
              <a:t>Sağlık Bakanlığı</a:t>
            </a:r>
            <a:endParaRPr lang="tr-TR" dirty="0"/>
          </a:p>
        </p:txBody>
      </p:sp>
      <p:pic>
        <p:nvPicPr>
          <p:cNvPr id="7" name="Resim 6"/>
          <p:cNvPicPr>
            <a:picLocks noChangeAspect="1"/>
          </p:cNvPicPr>
          <p:nvPr/>
        </p:nvPicPr>
        <p:blipFill>
          <a:blip r:embed="rId2"/>
          <a:stretch>
            <a:fillRect/>
          </a:stretch>
        </p:blipFill>
        <p:spPr>
          <a:xfrm>
            <a:off x="10235380" y="2973029"/>
            <a:ext cx="1765242" cy="2206553"/>
          </a:xfrm>
          <a:prstGeom prst="rect">
            <a:avLst/>
          </a:prstGeom>
        </p:spPr>
      </p:pic>
    </p:spTree>
    <p:extLst>
      <p:ext uri="{BB962C8B-B14F-4D97-AF65-F5344CB8AC3E}">
        <p14:creationId xmlns:p14="http://schemas.microsoft.com/office/powerpoint/2010/main" val="376482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4168" y="507378"/>
            <a:ext cx="8911687" cy="842451"/>
          </a:xfrm>
        </p:spPr>
        <p:style>
          <a:lnRef idx="2">
            <a:schemeClr val="dk1"/>
          </a:lnRef>
          <a:fillRef idx="1">
            <a:schemeClr val="lt1"/>
          </a:fillRef>
          <a:effectRef idx="0">
            <a:schemeClr val="dk1"/>
          </a:effectRef>
          <a:fontRef idx="minor">
            <a:schemeClr val="dk1"/>
          </a:fontRef>
        </p:style>
        <p:txBody>
          <a:bodyPr/>
          <a:lstStyle/>
          <a:p>
            <a:r>
              <a:rPr lang="tr-TR" dirty="0" smtClean="0"/>
              <a:t>Maruz kaldıktan sonra </a:t>
            </a:r>
            <a:endParaRPr lang="tr-TR" dirty="0"/>
          </a:p>
        </p:txBody>
      </p:sp>
      <p:sp>
        <p:nvSpPr>
          <p:cNvPr id="3" name="İçerik Yer Tutucusu 2"/>
          <p:cNvSpPr>
            <a:spLocks noGrp="1"/>
          </p:cNvSpPr>
          <p:nvPr>
            <p:ph idx="1"/>
          </p:nvPr>
        </p:nvSpPr>
        <p:spPr>
          <a:xfrm>
            <a:off x="1834168" y="1780901"/>
            <a:ext cx="8915400" cy="2808516"/>
          </a:xfrm>
        </p:spPr>
        <p:style>
          <a:lnRef idx="2">
            <a:schemeClr val="dk1"/>
          </a:lnRef>
          <a:fillRef idx="1">
            <a:schemeClr val="lt1"/>
          </a:fillRef>
          <a:effectRef idx="0">
            <a:schemeClr val="dk1"/>
          </a:effectRef>
          <a:fontRef idx="minor">
            <a:schemeClr val="dk1"/>
          </a:fontRef>
        </p:style>
        <p:txBody>
          <a:bodyPr>
            <a:noAutofit/>
          </a:bodyPr>
          <a:lstStyle/>
          <a:p>
            <a:r>
              <a:rPr lang="tr-TR" sz="2400" dirty="0" smtClean="0"/>
              <a:t>Yaralanmaya </a:t>
            </a:r>
            <a:r>
              <a:rPr lang="tr-TR" sz="2400" dirty="0"/>
              <a:t>maruz kalan bölgedeki kan sıkmadan akıtılır.</a:t>
            </a:r>
          </a:p>
          <a:p>
            <a:r>
              <a:rPr lang="tr-TR" sz="2400" dirty="0" smtClean="0"/>
              <a:t>Yara </a:t>
            </a:r>
            <a:r>
              <a:rPr lang="tr-TR" sz="2400" dirty="0"/>
              <a:t>yeri sabunlu suyla yıkanır.</a:t>
            </a:r>
          </a:p>
          <a:p>
            <a:r>
              <a:rPr lang="tr-TR" sz="2400" dirty="0" err="1" smtClean="0"/>
              <a:t>Povidon</a:t>
            </a:r>
            <a:r>
              <a:rPr lang="tr-TR" sz="2400" dirty="0" smtClean="0"/>
              <a:t> </a:t>
            </a:r>
            <a:r>
              <a:rPr lang="tr-TR" sz="2400" dirty="0" err="1"/>
              <a:t>Iyot</a:t>
            </a:r>
            <a:r>
              <a:rPr lang="tr-TR" sz="2400" dirty="0"/>
              <a:t> % 10’luk solüsyon ile temizlenir.</a:t>
            </a:r>
          </a:p>
          <a:p>
            <a:r>
              <a:rPr lang="tr-TR" sz="2400" dirty="0" smtClean="0"/>
              <a:t>Eğer </a:t>
            </a:r>
            <a:r>
              <a:rPr lang="tr-TR" sz="2400" dirty="0"/>
              <a:t>açık yara varsa, su geçirmez bantla kapatılır</a:t>
            </a:r>
            <a:r>
              <a:rPr lang="tr-TR" sz="2400" dirty="0" smtClean="0"/>
              <a:t>.</a:t>
            </a:r>
            <a:endParaRPr lang="tr-TR" sz="2400" dirty="0"/>
          </a:p>
          <a:p>
            <a:r>
              <a:rPr lang="tr-TR" sz="2400" dirty="0" smtClean="0"/>
              <a:t>DEÜ Hemşirelik Fakültesi web sayfasında bulunan yol izlenir.</a:t>
            </a:r>
            <a:endParaRPr lang="tr-TR" sz="2400" dirty="0"/>
          </a:p>
        </p:txBody>
      </p:sp>
    </p:spTree>
    <p:extLst>
      <p:ext uri="{BB962C8B-B14F-4D97-AF65-F5344CB8AC3E}">
        <p14:creationId xmlns:p14="http://schemas.microsoft.com/office/powerpoint/2010/main" val="24088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3274" y="361463"/>
            <a:ext cx="8911687" cy="128089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3100" dirty="0" smtClean="0"/>
              <a:t>Dokuz Eylül Üniversitesi Hemşirelik Fakültesi </a:t>
            </a:r>
            <a:br>
              <a:rPr lang="tr-TR" sz="3100" dirty="0" smtClean="0"/>
            </a:br>
            <a:r>
              <a:rPr lang="tr-TR" sz="3100" dirty="0" smtClean="0"/>
              <a:t>Klinik Uygulamalarda Yaşanılabilecek İğne Batması Durumunda İzlenecek Yol</a:t>
            </a:r>
            <a:endParaRPr lang="tr-TR" dirty="0"/>
          </a:p>
        </p:txBody>
      </p:sp>
      <p:sp>
        <p:nvSpPr>
          <p:cNvPr id="3" name="İçerik Yer Tutucusu 2"/>
          <p:cNvSpPr>
            <a:spLocks noGrp="1"/>
          </p:cNvSpPr>
          <p:nvPr>
            <p:ph idx="1"/>
          </p:nvPr>
        </p:nvSpPr>
        <p:spPr>
          <a:xfrm>
            <a:off x="2259429" y="1945904"/>
            <a:ext cx="9113162" cy="462998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tr-TR" sz="1900" dirty="0"/>
              <a:t> </a:t>
            </a:r>
            <a:r>
              <a:rPr lang="tr-TR" sz="1900" dirty="0" smtClean="0"/>
              <a:t>Klinik </a:t>
            </a:r>
            <a:r>
              <a:rPr lang="tr-TR" sz="1900" dirty="0"/>
              <a:t>uygulamalarda yaşanılan iğne batması durumunda öncelikle klinikteki sorumlu öğretim elamanına ve klinik sorumlu hemşiresine bilgi vermelidir.</a:t>
            </a:r>
          </a:p>
          <a:p>
            <a:pPr marL="0" indent="0" algn="ctr">
              <a:buNone/>
            </a:pPr>
            <a:r>
              <a:rPr lang="tr-TR" sz="1900" dirty="0"/>
              <a:t>↓ </a:t>
            </a:r>
          </a:p>
          <a:p>
            <a:pPr marL="0" indent="0" algn="ctr">
              <a:buNone/>
            </a:pPr>
            <a:r>
              <a:rPr lang="tr-TR" sz="1900" dirty="0"/>
              <a:t>Daha sonra Hastanenin İş Sağlığı ve Güvenliği Birimi’ne gidilerek, iğne batması durumu bildirilmelidir.</a:t>
            </a:r>
          </a:p>
          <a:p>
            <a:pPr marL="0" indent="0" algn="ctr">
              <a:buNone/>
            </a:pPr>
            <a:r>
              <a:rPr lang="tr-TR" sz="1900" dirty="0"/>
              <a:t>↓</a:t>
            </a:r>
          </a:p>
          <a:p>
            <a:pPr marL="0" indent="0" algn="ctr">
              <a:buNone/>
            </a:pPr>
            <a:r>
              <a:rPr lang="tr-TR" sz="1900" dirty="0"/>
              <a:t>İş Sağlığı ve Güvenliği Birimi’nin yönlendirmesi üzerine Hastane Enfeksiyon Birimi’ne gidilmelidir. </a:t>
            </a:r>
          </a:p>
          <a:p>
            <a:pPr marL="0" indent="0" algn="ctr">
              <a:buNone/>
            </a:pPr>
            <a:r>
              <a:rPr lang="tr-TR" sz="1900" dirty="0"/>
              <a:t>↓</a:t>
            </a:r>
          </a:p>
          <a:p>
            <a:pPr marL="0" indent="0" algn="ctr">
              <a:buNone/>
            </a:pPr>
            <a:r>
              <a:rPr lang="tr-TR" sz="1900" dirty="0"/>
              <a:t>İş kazası bildirimi iş kazasının olduğu gün Hemşirelik Fakültesi </a:t>
            </a:r>
            <a:r>
              <a:rPr lang="tr-TR" sz="1900" dirty="0" err="1"/>
              <a:t>Dekanlığı’na</a:t>
            </a:r>
            <a:r>
              <a:rPr lang="tr-TR" sz="1900" dirty="0"/>
              <a:t> iletilmelidir.</a:t>
            </a:r>
          </a:p>
          <a:p>
            <a:pPr marL="0" indent="0" algn="ctr">
              <a:buNone/>
            </a:pPr>
            <a:r>
              <a:rPr lang="tr-TR" sz="1900" dirty="0"/>
              <a:t> </a:t>
            </a:r>
          </a:p>
          <a:p>
            <a:pPr marL="0" indent="0" algn="ctr">
              <a:buNone/>
            </a:pPr>
            <a:r>
              <a:rPr lang="tr-TR" sz="1900" b="1" dirty="0"/>
              <a:t>***</a:t>
            </a:r>
            <a:r>
              <a:rPr lang="tr-TR" sz="1900" dirty="0"/>
              <a:t>İğne batması vakasının yaşandığı gün bildirilmesi ve belirtilen aşamalara başlanması gerekmektedir. </a:t>
            </a:r>
          </a:p>
          <a:p>
            <a:endParaRPr lang="tr-TR" dirty="0"/>
          </a:p>
        </p:txBody>
      </p:sp>
    </p:spTree>
    <p:extLst>
      <p:ext uri="{BB962C8B-B14F-4D97-AF65-F5344CB8AC3E}">
        <p14:creationId xmlns:p14="http://schemas.microsoft.com/office/powerpoint/2010/main" val="345388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32965" y="624110"/>
            <a:ext cx="8911687" cy="882473"/>
          </a:xfrm>
        </p:spPr>
        <p:style>
          <a:lnRef idx="2">
            <a:schemeClr val="dk1"/>
          </a:lnRef>
          <a:fillRef idx="1">
            <a:schemeClr val="lt1"/>
          </a:fillRef>
          <a:effectRef idx="0">
            <a:schemeClr val="dk1"/>
          </a:effectRef>
          <a:fontRef idx="minor">
            <a:schemeClr val="dk1"/>
          </a:fontRef>
        </p:style>
        <p:txBody>
          <a:bodyPr anchor="ctr">
            <a:normAutofit fontScale="90000"/>
          </a:bodyPr>
          <a:lstStyle/>
          <a:p>
            <a:pPr lvl="0"/>
            <a:r>
              <a:rPr lang="tr-TR" dirty="0" smtClean="0"/>
              <a:t>2.Kan ve Vücut </a:t>
            </a:r>
            <a:r>
              <a:rPr lang="tr-TR" dirty="0"/>
              <a:t>S</a:t>
            </a:r>
            <a:r>
              <a:rPr lang="tr-TR" dirty="0" smtClean="0"/>
              <a:t>ıvılarıyla </a:t>
            </a:r>
            <a:r>
              <a:rPr lang="tr-TR" dirty="0"/>
              <a:t>B</a:t>
            </a:r>
            <a:r>
              <a:rPr lang="tr-TR" dirty="0" smtClean="0"/>
              <a:t>ulaş </a:t>
            </a:r>
            <a:br>
              <a:rPr lang="tr-TR" dirty="0" smtClean="0"/>
            </a:br>
            <a:endParaRPr lang="tr-TR" dirty="0"/>
          </a:p>
        </p:txBody>
      </p:sp>
      <p:sp>
        <p:nvSpPr>
          <p:cNvPr id="3" name="İçerik Yer Tutucusu 2"/>
          <p:cNvSpPr>
            <a:spLocks noGrp="1"/>
          </p:cNvSpPr>
          <p:nvPr>
            <p:ph idx="1"/>
          </p:nvPr>
        </p:nvSpPr>
        <p:spPr>
          <a:xfrm>
            <a:off x="2589212" y="1792059"/>
            <a:ext cx="8915400" cy="2170341"/>
          </a:xfrm>
          <a:ln/>
        </p:spPr>
        <p:style>
          <a:lnRef idx="2">
            <a:schemeClr val="dk1"/>
          </a:lnRef>
          <a:fillRef idx="1">
            <a:schemeClr val="lt1"/>
          </a:fillRef>
          <a:effectRef idx="0">
            <a:schemeClr val="dk1"/>
          </a:effectRef>
          <a:fontRef idx="minor">
            <a:schemeClr val="dk1"/>
          </a:fontRef>
        </p:style>
        <p:txBody>
          <a:bodyPr>
            <a:normAutofit/>
          </a:bodyPr>
          <a:lstStyle/>
          <a:p>
            <a:endParaRPr lang="tr-TR" sz="2400" dirty="0" smtClean="0"/>
          </a:p>
          <a:p>
            <a:r>
              <a:rPr lang="tr-TR" sz="2400" dirty="0" smtClean="0"/>
              <a:t>Enfeksiyon, patojenlerin yani enfeksiyon ajanlarının konakçının vücuduna girmesi veya üzerine yerleşmesi ve orada çoğalması ile oluşturduğu hastalıktır. </a:t>
            </a:r>
          </a:p>
          <a:p>
            <a:endParaRPr lang="tr-TR" sz="2400" dirty="0" smtClean="0"/>
          </a:p>
        </p:txBody>
      </p:sp>
    </p:spTree>
    <p:extLst>
      <p:ext uri="{BB962C8B-B14F-4D97-AF65-F5344CB8AC3E}">
        <p14:creationId xmlns:p14="http://schemas.microsoft.com/office/powerpoint/2010/main" val="268860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4349" y="281210"/>
            <a:ext cx="8551325" cy="1280890"/>
          </a:xfrm>
        </p:spPr>
        <p:style>
          <a:lnRef idx="2">
            <a:schemeClr val="dk1"/>
          </a:lnRef>
          <a:fillRef idx="1">
            <a:schemeClr val="lt1"/>
          </a:fillRef>
          <a:effectRef idx="0">
            <a:schemeClr val="dk1"/>
          </a:effectRef>
          <a:fontRef idx="minor">
            <a:schemeClr val="dk1"/>
          </a:fontRef>
        </p:style>
        <p:txBody>
          <a:bodyPr anchor="ctr"/>
          <a:lstStyle/>
          <a:p>
            <a:pPr algn="ctr"/>
            <a:r>
              <a:rPr lang="tr-TR" dirty="0" smtClean="0"/>
              <a:t>Enfeksiyonların Çıkış Kapısı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28791328"/>
              </p:ext>
            </p:extLst>
          </p:nvPr>
        </p:nvGraphicFramePr>
        <p:xfrm>
          <a:off x="2046080" y="1775460"/>
          <a:ext cx="9587864" cy="4987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47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838930"/>
          </a:xfrm>
        </p:spPr>
        <p:style>
          <a:lnRef idx="2">
            <a:schemeClr val="dk1"/>
          </a:lnRef>
          <a:fillRef idx="1">
            <a:schemeClr val="lt1"/>
          </a:fillRef>
          <a:effectRef idx="0">
            <a:schemeClr val="dk1"/>
          </a:effectRef>
          <a:fontRef idx="minor">
            <a:schemeClr val="dk1"/>
          </a:fontRef>
        </p:style>
        <p:txBody>
          <a:bodyPr/>
          <a:lstStyle/>
          <a:p>
            <a:r>
              <a:rPr lang="tr-TR" dirty="0" smtClean="0"/>
              <a:t>Bulaşma yolu </a:t>
            </a:r>
            <a:endParaRPr lang="tr-TR" dirty="0"/>
          </a:p>
        </p:txBody>
      </p:sp>
      <p:sp>
        <p:nvSpPr>
          <p:cNvPr id="3" name="İçerik Yer Tutucusu 2"/>
          <p:cNvSpPr>
            <a:spLocks noGrp="1"/>
          </p:cNvSpPr>
          <p:nvPr>
            <p:ph idx="1"/>
          </p:nvPr>
        </p:nvSpPr>
        <p:spPr>
          <a:xfrm>
            <a:off x="2589212" y="1672046"/>
            <a:ext cx="8915400" cy="2865120"/>
          </a:xfrm>
        </p:spPr>
        <p:style>
          <a:lnRef idx="2">
            <a:schemeClr val="dk1"/>
          </a:lnRef>
          <a:fillRef idx="1">
            <a:schemeClr val="lt1"/>
          </a:fillRef>
          <a:effectRef idx="0">
            <a:schemeClr val="dk1"/>
          </a:effectRef>
          <a:fontRef idx="minor">
            <a:schemeClr val="dk1"/>
          </a:fontRef>
        </p:style>
        <p:txBody>
          <a:bodyPr>
            <a:normAutofit/>
          </a:bodyPr>
          <a:lstStyle/>
          <a:p>
            <a:r>
              <a:rPr lang="tr-TR" sz="2800" dirty="0" smtClean="0"/>
              <a:t>Temas yoluyla bulaşma</a:t>
            </a:r>
          </a:p>
          <a:p>
            <a:r>
              <a:rPr lang="tr-TR" sz="2800" dirty="0" smtClean="0"/>
              <a:t>Araç yoluyla bulaşma</a:t>
            </a:r>
          </a:p>
          <a:p>
            <a:r>
              <a:rPr lang="tr-TR" sz="2800" dirty="0" smtClean="0"/>
              <a:t>Damlacık yoluyla bulaşma</a:t>
            </a:r>
          </a:p>
          <a:p>
            <a:r>
              <a:rPr lang="tr-TR" sz="2800" dirty="0" smtClean="0"/>
              <a:t>Hava yoluyla bulaşma </a:t>
            </a:r>
          </a:p>
          <a:p>
            <a:r>
              <a:rPr lang="tr-TR" sz="2800" dirty="0" smtClean="0"/>
              <a:t>Vektör kaynaklı bulaşma</a:t>
            </a:r>
            <a:endParaRPr lang="tr-TR" sz="2800" dirty="0"/>
          </a:p>
        </p:txBody>
      </p:sp>
    </p:spTree>
    <p:extLst>
      <p:ext uri="{BB962C8B-B14F-4D97-AF65-F5344CB8AC3E}">
        <p14:creationId xmlns:p14="http://schemas.microsoft.com/office/powerpoint/2010/main" val="4266184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3397" y="369278"/>
            <a:ext cx="9631215" cy="1280890"/>
          </a:xfrm>
        </p:spPr>
        <p:style>
          <a:lnRef idx="2">
            <a:schemeClr val="dk1"/>
          </a:lnRef>
          <a:fillRef idx="1">
            <a:schemeClr val="lt1"/>
          </a:fillRef>
          <a:effectRef idx="0">
            <a:schemeClr val="dk1"/>
          </a:effectRef>
          <a:fontRef idx="minor">
            <a:schemeClr val="dk1"/>
          </a:fontRef>
        </p:style>
        <p:txBody>
          <a:bodyPr/>
          <a:lstStyle/>
          <a:p>
            <a:r>
              <a:rPr lang="tr-TR" dirty="0"/>
              <a:t>T</a:t>
            </a:r>
            <a:r>
              <a:rPr lang="tr-TR" dirty="0" smtClean="0"/>
              <a:t>emas Yoluyla Bulaşma</a:t>
            </a:r>
            <a:endParaRPr lang="tr-TR" dirty="0"/>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endParaRPr lang="tr-TR"/>
          </a:p>
        </p:txBody>
      </p:sp>
      <p:graphicFrame>
        <p:nvGraphicFramePr>
          <p:cNvPr id="5" name="İçerik Yer Tutucusu 3"/>
          <p:cNvGraphicFramePr>
            <a:graphicFrameLocks/>
          </p:cNvGraphicFramePr>
          <p:nvPr>
            <p:extLst>
              <p:ext uri="{D42A27DB-BD31-4B8C-83A1-F6EECF244321}">
                <p14:modId xmlns:p14="http://schemas.microsoft.com/office/powerpoint/2010/main" val="476582072"/>
              </p:ext>
            </p:extLst>
          </p:nvPr>
        </p:nvGraphicFramePr>
        <p:xfrm>
          <a:off x="1874067" y="1905000"/>
          <a:ext cx="9630545" cy="4461306"/>
        </p:xfrm>
        <a:graphic>
          <a:graphicData uri="http://schemas.openxmlformats.org/drawingml/2006/table">
            <a:tbl>
              <a:tblPr firstRow="1" bandRow="1">
                <a:tableStyleId>{10A1B5D5-9B99-4C35-A422-299274C87663}</a:tableStyleId>
              </a:tblPr>
              <a:tblGrid>
                <a:gridCol w="5845891">
                  <a:extLst>
                    <a:ext uri="{9D8B030D-6E8A-4147-A177-3AD203B41FA5}">
                      <a16:colId xmlns:a16="http://schemas.microsoft.com/office/drawing/2014/main" val="1207808440"/>
                    </a:ext>
                  </a:extLst>
                </a:gridCol>
                <a:gridCol w="3784654">
                  <a:extLst>
                    <a:ext uri="{9D8B030D-6E8A-4147-A177-3AD203B41FA5}">
                      <a16:colId xmlns:a16="http://schemas.microsoft.com/office/drawing/2014/main" val="3287568756"/>
                    </a:ext>
                  </a:extLst>
                </a:gridCol>
              </a:tblGrid>
              <a:tr h="417244">
                <a:tc>
                  <a:txBody>
                    <a:bodyPr/>
                    <a:lstStyle/>
                    <a:p>
                      <a:r>
                        <a:rPr lang="tr-TR" sz="2000" dirty="0" smtClean="0"/>
                        <a:t>Bulaşma şekli </a:t>
                      </a:r>
                    </a:p>
                  </a:txBody>
                  <a:tcPr/>
                </a:tc>
                <a:tc>
                  <a:txBody>
                    <a:bodyPr/>
                    <a:lstStyle/>
                    <a:p>
                      <a:r>
                        <a:rPr lang="tr-TR" sz="2000" dirty="0" smtClean="0"/>
                        <a:t>Organizma örnekleri</a:t>
                      </a:r>
                      <a:endParaRPr lang="tr-TR" sz="2000" dirty="0"/>
                    </a:p>
                  </a:txBody>
                  <a:tcPr/>
                </a:tc>
                <a:extLst>
                  <a:ext uri="{0D108BD9-81ED-4DB2-BD59-A6C34878D82A}">
                    <a16:rowId xmlns:a16="http://schemas.microsoft.com/office/drawing/2014/main" val="3509953221"/>
                  </a:ext>
                </a:extLst>
              </a:tr>
              <a:tr h="2984903">
                <a:tc>
                  <a:txBody>
                    <a:bodyPr/>
                    <a:lstStyle/>
                    <a:p>
                      <a:r>
                        <a:rPr lang="tr-TR" sz="2000" b="1" i="1" dirty="0" smtClean="0">
                          <a:effectLst>
                            <a:outerShdw blurRad="38100" dist="38100" dir="2700000" algn="tl">
                              <a:srgbClr val="000000">
                                <a:alpha val="43137"/>
                              </a:srgbClr>
                            </a:outerShdw>
                          </a:effectLst>
                        </a:rPr>
                        <a:t>Doğrudan </a:t>
                      </a:r>
                    </a:p>
                    <a:p>
                      <a:r>
                        <a:rPr lang="tr-TR" sz="2000" dirty="0" smtClean="0"/>
                        <a:t>Bireyden bireye (dışkı- ağız yolu)</a:t>
                      </a:r>
                    </a:p>
                    <a:p>
                      <a:r>
                        <a:rPr lang="tr-TR" sz="2000" dirty="0" smtClean="0"/>
                        <a:t>Kaynak ve duyarlı konakçı arsındaki fiziksel temas </a:t>
                      </a:r>
                    </a:p>
                    <a:p>
                      <a:endParaRPr lang="tr-TR" sz="2000" dirty="0" smtClean="0"/>
                    </a:p>
                    <a:p>
                      <a:r>
                        <a:rPr lang="tr-TR" sz="2000" b="1" i="1" dirty="0" smtClean="0">
                          <a:effectLst>
                            <a:outerShdw blurRad="38100" dist="38100" dir="2700000" algn="tl">
                              <a:srgbClr val="000000">
                                <a:alpha val="43137"/>
                              </a:srgbClr>
                            </a:outerShdw>
                          </a:effectLst>
                        </a:rPr>
                        <a:t>Dolaylı</a:t>
                      </a:r>
                    </a:p>
                    <a:p>
                      <a:r>
                        <a:rPr lang="tr-TR" sz="2000" dirty="0" smtClean="0"/>
                        <a:t>Duyarlı konakçı ile cansız objeler arasındaki temas (iğne,</a:t>
                      </a:r>
                      <a:r>
                        <a:rPr lang="tr-TR" sz="2000" baseline="0" dirty="0" smtClean="0"/>
                        <a:t> pansuman, çevre </a:t>
                      </a:r>
                      <a:r>
                        <a:rPr lang="tr-TR" sz="2000" baseline="0" dirty="0" err="1" smtClean="0"/>
                        <a:t>vb</a:t>
                      </a:r>
                      <a:r>
                        <a:rPr lang="tr-TR" sz="2000" baseline="0" dirty="0" smtClean="0"/>
                        <a:t>…)</a:t>
                      </a:r>
                      <a:endParaRPr lang="tr-TR" sz="2000" b="0" i="0" dirty="0"/>
                    </a:p>
                  </a:txBody>
                  <a:tcPr/>
                </a:tc>
                <a:tc>
                  <a:txBody>
                    <a:bodyPr/>
                    <a:lstStyle/>
                    <a:p>
                      <a:endParaRPr lang="tr-TR" sz="2000" dirty="0" smtClean="0"/>
                    </a:p>
                    <a:p>
                      <a:r>
                        <a:rPr lang="tr-TR" sz="2000" dirty="0" err="1" smtClean="0"/>
                        <a:t>Hepatits</a:t>
                      </a:r>
                      <a:r>
                        <a:rPr lang="tr-TR" sz="2000" dirty="0" smtClean="0"/>
                        <a:t> A, </a:t>
                      </a:r>
                      <a:r>
                        <a:rPr lang="tr-TR" sz="2000" dirty="0" err="1" smtClean="0"/>
                        <a:t>Shigella</a:t>
                      </a:r>
                      <a:r>
                        <a:rPr lang="tr-TR" sz="2000" dirty="0" smtClean="0"/>
                        <a:t>, </a:t>
                      </a:r>
                      <a:r>
                        <a:rPr lang="tr-TR" sz="2000" dirty="0" err="1" smtClean="0"/>
                        <a:t>Staphilococcus</a:t>
                      </a:r>
                      <a:endParaRPr lang="tr-TR" sz="2000" dirty="0" smtClean="0"/>
                    </a:p>
                    <a:p>
                      <a:endParaRPr lang="tr-TR" sz="2000" dirty="0" smtClean="0"/>
                    </a:p>
                    <a:p>
                      <a:endParaRPr lang="tr-TR" sz="2000" dirty="0" smtClean="0"/>
                    </a:p>
                    <a:p>
                      <a:endParaRPr lang="tr-TR" sz="2000" dirty="0" smtClean="0"/>
                    </a:p>
                    <a:p>
                      <a:r>
                        <a:rPr lang="tr-TR" sz="2000" dirty="0" smtClean="0"/>
                        <a:t>Hepatit B, Hepatit C, HIV, </a:t>
                      </a:r>
                      <a:r>
                        <a:rPr lang="tr-TR" sz="2000" dirty="0" err="1" smtClean="0"/>
                        <a:t>Staphilococcus</a:t>
                      </a:r>
                      <a:r>
                        <a:rPr lang="tr-TR" sz="2000" dirty="0" smtClean="0"/>
                        <a:t>,</a:t>
                      </a:r>
                      <a:r>
                        <a:rPr lang="tr-TR" sz="2000" baseline="0" dirty="0" smtClean="0"/>
                        <a:t> </a:t>
                      </a:r>
                      <a:r>
                        <a:rPr lang="tr-TR" sz="2000" baseline="0" dirty="0" err="1" smtClean="0"/>
                        <a:t>Pseudomonas</a:t>
                      </a:r>
                      <a:r>
                        <a:rPr lang="tr-TR" sz="2000" baseline="0" dirty="0" smtClean="0"/>
                        <a:t>, MRSA</a:t>
                      </a:r>
                      <a:endParaRPr lang="tr-TR" sz="2000" dirty="0"/>
                    </a:p>
                  </a:txBody>
                  <a:tcPr/>
                </a:tc>
                <a:extLst>
                  <a:ext uri="{0D108BD9-81ED-4DB2-BD59-A6C34878D82A}">
                    <a16:rowId xmlns:a16="http://schemas.microsoft.com/office/drawing/2014/main" val="2209310864"/>
                  </a:ext>
                </a:extLst>
              </a:tr>
              <a:tr h="1059159">
                <a:tc>
                  <a:txBody>
                    <a:bodyPr/>
                    <a:lstStyle/>
                    <a:p>
                      <a:r>
                        <a:rPr lang="tr-TR" sz="2000" b="1" dirty="0" smtClean="0"/>
                        <a:t>Araçlar</a:t>
                      </a:r>
                    </a:p>
                    <a:p>
                      <a:r>
                        <a:rPr lang="tr-TR" sz="2000" dirty="0" smtClean="0"/>
                        <a:t>Bulaşmış maddeler, su, kan,</a:t>
                      </a:r>
                      <a:r>
                        <a:rPr lang="tr-TR" sz="2000" baseline="0" dirty="0" smtClean="0"/>
                        <a:t> ilaçlar, besinler </a:t>
                      </a:r>
                      <a:endParaRPr lang="tr-TR" sz="2000" b="0" i="0" dirty="0"/>
                    </a:p>
                  </a:txBody>
                  <a:tcPr/>
                </a:tc>
                <a:tc>
                  <a:txBody>
                    <a:bodyPr/>
                    <a:lstStyle/>
                    <a:p>
                      <a:r>
                        <a:rPr lang="tr-TR" sz="2000" dirty="0" err="1" smtClean="0"/>
                        <a:t>Salmonella</a:t>
                      </a:r>
                      <a:r>
                        <a:rPr lang="tr-TR" sz="2000" dirty="0" smtClean="0"/>
                        <a:t>, </a:t>
                      </a:r>
                      <a:r>
                        <a:rPr lang="tr-TR" sz="2000" dirty="0" err="1" smtClean="0"/>
                        <a:t>Legionella</a:t>
                      </a:r>
                      <a:r>
                        <a:rPr lang="tr-TR" sz="2000" dirty="0" smtClean="0"/>
                        <a:t>, MRSA, </a:t>
                      </a:r>
                      <a:r>
                        <a:rPr lang="tr-TR" sz="2000" dirty="0" err="1" smtClean="0"/>
                        <a:t>pseudomonas</a:t>
                      </a:r>
                      <a:r>
                        <a:rPr lang="tr-TR" sz="2000" dirty="0" smtClean="0"/>
                        <a:t>,</a:t>
                      </a:r>
                      <a:r>
                        <a:rPr lang="tr-TR" sz="2000" baseline="0" dirty="0" smtClean="0"/>
                        <a:t> Hepatit B, C, HIV, </a:t>
                      </a:r>
                      <a:r>
                        <a:rPr lang="tr-TR" sz="2000" baseline="0" dirty="0" err="1" smtClean="0"/>
                        <a:t>sifiliz</a:t>
                      </a:r>
                      <a:r>
                        <a:rPr lang="tr-TR" sz="2000" dirty="0" smtClean="0"/>
                        <a:t> </a:t>
                      </a:r>
                      <a:endParaRPr lang="tr-TR" sz="2000" dirty="0"/>
                    </a:p>
                  </a:txBody>
                  <a:tcPr/>
                </a:tc>
                <a:extLst>
                  <a:ext uri="{0D108BD9-81ED-4DB2-BD59-A6C34878D82A}">
                    <a16:rowId xmlns:a16="http://schemas.microsoft.com/office/drawing/2014/main" val="2088293175"/>
                  </a:ext>
                </a:extLst>
              </a:tr>
            </a:tbl>
          </a:graphicData>
        </a:graphic>
      </p:graphicFrame>
    </p:spTree>
    <p:extLst>
      <p:ext uri="{BB962C8B-B14F-4D97-AF65-F5344CB8AC3E}">
        <p14:creationId xmlns:p14="http://schemas.microsoft.com/office/powerpoint/2010/main" val="311183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3771" y="624110"/>
            <a:ext cx="9630842" cy="847639"/>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4900" dirty="0" smtClean="0">
                <a:latin typeface="+mj-lt"/>
              </a:rPr>
              <a:t>Sunum Planı</a:t>
            </a:r>
            <a:r>
              <a:rPr lang="tr-TR" dirty="0" smtClean="0">
                <a:latin typeface="+mj-lt"/>
              </a:rPr>
              <a:t/>
            </a:r>
            <a:br>
              <a:rPr lang="tr-TR" dirty="0" smtClean="0">
                <a:latin typeface="+mj-lt"/>
              </a:rPr>
            </a:br>
            <a:endParaRPr lang="tr-TR" dirty="0">
              <a:latin typeface="+mj-lt"/>
            </a:endParaRPr>
          </a:p>
        </p:txBody>
      </p:sp>
      <p:sp>
        <p:nvSpPr>
          <p:cNvPr id="3" name="İçerik Yer Tutucusu 2"/>
          <p:cNvSpPr>
            <a:spLocks noGrp="1"/>
          </p:cNvSpPr>
          <p:nvPr>
            <p:ph idx="1"/>
          </p:nvPr>
        </p:nvSpPr>
        <p:spPr>
          <a:xfrm>
            <a:off x="1873771" y="1882908"/>
            <a:ext cx="9630842" cy="2314624"/>
          </a:xfrm>
        </p:spPr>
        <p:style>
          <a:lnRef idx="2">
            <a:schemeClr val="dk1"/>
          </a:lnRef>
          <a:fillRef idx="1">
            <a:schemeClr val="lt1"/>
          </a:fillRef>
          <a:effectRef idx="0">
            <a:schemeClr val="dk1"/>
          </a:effectRef>
          <a:fontRef idx="minor">
            <a:schemeClr val="dk1"/>
          </a:fontRef>
        </p:style>
        <p:txBody>
          <a:bodyPr>
            <a:noAutofit/>
          </a:bodyPr>
          <a:lstStyle/>
          <a:p>
            <a:r>
              <a:rPr lang="tr-TR" sz="3600" dirty="0" smtClean="0">
                <a:latin typeface="+mj-lt"/>
              </a:rPr>
              <a:t>Risk Tanımı</a:t>
            </a:r>
          </a:p>
          <a:p>
            <a:r>
              <a:rPr lang="tr-TR" sz="3600" dirty="0" smtClean="0">
                <a:latin typeface="+mj-lt"/>
              </a:rPr>
              <a:t>Klinikte Sık Karşılaşılan Riskler</a:t>
            </a:r>
          </a:p>
          <a:p>
            <a:r>
              <a:rPr lang="tr-TR" sz="3600" dirty="0" smtClean="0">
                <a:latin typeface="+mj-lt"/>
              </a:rPr>
              <a:t>Risklere Yönelik Alınabilecek Önlemler</a:t>
            </a:r>
            <a:endParaRPr lang="tr-TR" sz="3600" dirty="0">
              <a:latin typeface="+mj-lt"/>
            </a:endParaRPr>
          </a:p>
        </p:txBody>
      </p:sp>
    </p:spTree>
    <p:extLst>
      <p:ext uri="{BB962C8B-B14F-4D97-AF65-F5344CB8AC3E}">
        <p14:creationId xmlns:p14="http://schemas.microsoft.com/office/powerpoint/2010/main" val="644214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8446" y="354287"/>
            <a:ext cx="8911687" cy="1280890"/>
          </a:xfrm>
        </p:spPr>
        <p:style>
          <a:lnRef idx="2">
            <a:schemeClr val="dk1"/>
          </a:lnRef>
          <a:fillRef idx="1">
            <a:schemeClr val="lt1"/>
          </a:fillRef>
          <a:effectRef idx="0">
            <a:schemeClr val="dk1"/>
          </a:effectRef>
          <a:fontRef idx="minor">
            <a:schemeClr val="dk1"/>
          </a:fontRef>
        </p:style>
        <p:txBody>
          <a:bodyPr>
            <a:normAutofit fontScale="90000"/>
          </a:bodyPr>
          <a:lstStyle/>
          <a:p>
            <a:r>
              <a:rPr lang="tr-TR" dirty="0" smtClean="0"/>
              <a:t/>
            </a:r>
            <a:br>
              <a:rPr lang="tr-TR" dirty="0" smtClean="0"/>
            </a:br>
            <a:r>
              <a:rPr lang="tr-TR" dirty="0" smtClean="0"/>
              <a:t>Damlacık Yoluyla Bulaşma</a:t>
            </a:r>
            <a:br>
              <a:rPr lang="tr-TR" dirty="0" smtClean="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06618193"/>
              </p:ext>
            </p:extLst>
          </p:nvPr>
        </p:nvGraphicFramePr>
        <p:xfrm>
          <a:off x="1747320" y="1905000"/>
          <a:ext cx="8962814" cy="3691053"/>
        </p:xfrm>
        <a:graphic>
          <a:graphicData uri="http://schemas.openxmlformats.org/drawingml/2006/table">
            <a:tbl>
              <a:tblPr firstRow="1" bandRow="1">
                <a:tableStyleId>{10A1B5D5-9B99-4C35-A422-299274C87663}</a:tableStyleId>
              </a:tblPr>
              <a:tblGrid>
                <a:gridCol w="5440568">
                  <a:extLst>
                    <a:ext uri="{9D8B030D-6E8A-4147-A177-3AD203B41FA5}">
                      <a16:colId xmlns:a16="http://schemas.microsoft.com/office/drawing/2014/main" val="1207808440"/>
                    </a:ext>
                  </a:extLst>
                </a:gridCol>
                <a:gridCol w="3522246">
                  <a:extLst>
                    <a:ext uri="{9D8B030D-6E8A-4147-A177-3AD203B41FA5}">
                      <a16:colId xmlns:a16="http://schemas.microsoft.com/office/drawing/2014/main" val="3287568756"/>
                    </a:ext>
                  </a:extLst>
                </a:gridCol>
              </a:tblGrid>
              <a:tr h="768399">
                <a:tc>
                  <a:txBody>
                    <a:bodyPr/>
                    <a:lstStyle/>
                    <a:p>
                      <a:r>
                        <a:rPr lang="tr-TR" sz="2000" dirty="0" smtClean="0"/>
                        <a:t>Bulaşma şekli </a:t>
                      </a:r>
                    </a:p>
                  </a:txBody>
                  <a:tcPr/>
                </a:tc>
                <a:tc>
                  <a:txBody>
                    <a:bodyPr/>
                    <a:lstStyle/>
                    <a:p>
                      <a:r>
                        <a:rPr lang="tr-TR" sz="2000" dirty="0" smtClean="0"/>
                        <a:t>Organizma örnekleri</a:t>
                      </a:r>
                      <a:endParaRPr lang="tr-TR" sz="2000" dirty="0"/>
                    </a:p>
                  </a:txBody>
                  <a:tcPr/>
                </a:tc>
                <a:extLst>
                  <a:ext uri="{0D108BD9-81ED-4DB2-BD59-A6C34878D82A}">
                    <a16:rowId xmlns:a16="http://schemas.microsoft.com/office/drawing/2014/main" val="4082440042"/>
                  </a:ext>
                </a:extLst>
              </a:tr>
              <a:tr h="2922654">
                <a:tc>
                  <a:txBody>
                    <a:bodyPr/>
                    <a:lstStyle/>
                    <a:p>
                      <a:r>
                        <a:rPr lang="tr-TR" sz="2000" baseline="0" dirty="0" err="1" smtClean="0"/>
                        <a:t>Konjoktiva</a:t>
                      </a:r>
                      <a:r>
                        <a:rPr lang="tr-TR" sz="2000" baseline="0" dirty="0" smtClean="0"/>
                        <a:t>, burun veya ağız </a:t>
                      </a:r>
                      <a:r>
                        <a:rPr lang="tr-TR" sz="2000" baseline="0" dirty="0" err="1" smtClean="0"/>
                        <a:t>mükoz</a:t>
                      </a:r>
                      <a:r>
                        <a:rPr lang="tr-TR" sz="2000" baseline="0" dirty="0" smtClean="0"/>
                        <a:t> </a:t>
                      </a:r>
                      <a:r>
                        <a:rPr lang="tr-TR" sz="2000" baseline="0" dirty="0" err="1" smtClean="0"/>
                        <a:t>membranlarının</a:t>
                      </a:r>
                      <a:r>
                        <a:rPr lang="tr-TR" sz="2000" baseline="0" dirty="0" smtClean="0"/>
                        <a:t>, öksüren, </a:t>
                      </a:r>
                      <a:r>
                        <a:rPr lang="tr-TR" sz="2000" baseline="0" dirty="0" err="1" smtClean="0"/>
                        <a:t>hapşuran</a:t>
                      </a:r>
                      <a:r>
                        <a:rPr lang="tr-TR" sz="2000" baseline="0" dirty="0" smtClean="0"/>
                        <a:t>, konuşan </a:t>
                      </a:r>
                      <a:r>
                        <a:rPr lang="tr-TR" sz="2000" baseline="0" dirty="0" err="1" smtClean="0"/>
                        <a:t>enfekte</a:t>
                      </a:r>
                      <a:r>
                        <a:rPr lang="tr-TR" sz="2000" baseline="0" dirty="0" smtClean="0"/>
                        <a:t> bir kişinin salgılarına maruz kalma</a:t>
                      </a:r>
                    </a:p>
                    <a:p>
                      <a:endParaRPr lang="tr-TR" sz="2000" baseline="0" dirty="0" smtClean="0"/>
                    </a:p>
                    <a:p>
                      <a:endParaRPr lang="tr-TR" sz="2000" baseline="0" dirty="0" smtClean="0"/>
                    </a:p>
                    <a:p>
                      <a:endParaRPr lang="tr-TR"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2000" dirty="0" err="1" smtClean="0"/>
                        <a:t>İnfluenza</a:t>
                      </a:r>
                      <a:r>
                        <a:rPr lang="tr-TR" sz="2000" dirty="0" smtClean="0"/>
                        <a:t> virüsü, kızamıkçık</a:t>
                      </a:r>
                      <a:r>
                        <a:rPr lang="tr-TR" sz="2000" baseline="0" dirty="0" smtClean="0"/>
                        <a:t> virüs, </a:t>
                      </a:r>
                      <a:r>
                        <a:rPr lang="tr-TR" sz="2000" baseline="0" dirty="0" err="1" smtClean="0"/>
                        <a:t>bacterial</a:t>
                      </a:r>
                      <a:r>
                        <a:rPr lang="tr-TR" sz="2000" baseline="0" dirty="0" smtClean="0"/>
                        <a:t> </a:t>
                      </a:r>
                      <a:r>
                        <a:rPr lang="tr-TR" sz="2000" baseline="0" dirty="0" err="1" smtClean="0"/>
                        <a:t>meninigitis</a:t>
                      </a:r>
                      <a:r>
                        <a:rPr lang="tr-TR" sz="2000" baseline="0" dirty="0" smtClean="0"/>
                        <a:t>, covid-19</a:t>
                      </a:r>
                      <a:endParaRPr lang="tr-TR" sz="2000" dirty="0" smtClean="0"/>
                    </a:p>
                    <a:p>
                      <a:endParaRPr lang="tr-TR" sz="2000" dirty="0"/>
                    </a:p>
                  </a:txBody>
                  <a:tcPr/>
                </a:tc>
                <a:extLst>
                  <a:ext uri="{0D108BD9-81ED-4DB2-BD59-A6C34878D82A}">
                    <a16:rowId xmlns:a16="http://schemas.microsoft.com/office/drawing/2014/main" val="3983168685"/>
                  </a:ext>
                </a:extLst>
              </a:tr>
            </a:tbl>
          </a:graphicData>
        </a:graphic>
      </p:graphicFrame>
    </p:spTree>
    <p:extLst>
      <p:ext uri="{BB962C8B-B14F-4D97-AF65-F5344CB8AC3E}">
        <p14:creationId xmlns:p14="http://schemas.microsoft.com/office/powerpoint/2010/main" val="2365648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1138" y="370613"/>
            <a:ext cx="8911687" cy="839878"/>
          </a:xfrm>
        </p:spPr>
        <p:style>
          <a:lnRef idx="2">
            <a:schemeClr val="dk1"/>
          </a:lnRef>
          <a:fillRef idx="1">
            <a:schemeClr val="lt1"/>
          </a:fillRef>
          <a:effectRef idx="0">
            <a:schemeClr val="dk1"/>
          </a:effectRef>
          <a:fontRef idx="minor">
            <a:schemeClr val="dk1"/>
          </a:fontRef>
        </p:style>
        <p:txBody>
          <a:bodyPr>
            <a:normAutofit fontScale="90000"/>
          </a:bodyPr>
          <a:lstStyle/>
          <a:p>
            <a:r>
              <a:rPr lang="tr-TR" dirty="0"/>
              <a:t>Hava </a:t>
            </a:r>
            <a:r>
              <a:rPr lang="tr-TR" dirty="0" smtClean="0"/>
              <a:t>Yoluyla bulaşma </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12532553"/>
              </p:ext>
            </p:extLst>
          </p:nvPr>
        </p:nvGraphicFramePr>
        <p:xfrm>
          <a:off x="1760518" y="1728702"/>
          <a:ext cx="8922307" cy="4227962"/>
        </p:xfrm>
        <a:graphic>
          <a:graphicData uri="http://schemas.openxmlformats.org/drawingml/2006/table">
            <a:tbl>
              <a:tblPr firstRow="1" bandRow="1">
                <a:tableStyleId>{FABFCF23-3B69-468F-B69F-88F6DE6A72F2}</a:tableStyleId>
              </a:tblPr>
              <a:tblGrid>
                <a:gridCol w="5415979">
                  <a:extLst>
                    <a:ext uri="{9D8B030D-6E8A-4147-A177-3AD203B41FA5}">
                      <a16:colId xmlns:a16="http://schemas.microsoft.com/office/drawing/2014/main" val="3140023793"/>
                    </a:ext>
                  </a:extLst>
                </a:gridCol>
                <a:gridCol w="3506328">
                  <a:extLst>
                    <a:ext uri="{9D8B030D-6E8A-4147-A177-3AD203B41FA5}">
                      <a16:colId xmlns:a16="http://schemas.microsoft.com/office/drawing/2014/main" val="2041633466"/>
                    </a:ext>
                  </a:extLst>
                </a:gridCol>
              </a:tblGrid>
              <a:tr h="573283">
                <a:tc>
                  <a:txBody>
                    <a:bodyPr/>
                    <a:lstStyle/>
                    <a:p>
                      <a:r>
                        <a:rPr lang="tr-TR" sz="2000" dirty="0" smtClean="0"/>
                        <a:t>Bulaşma yolu</a:t>
                      </a:r>
                      <a:endParaRPr lang="tr-TR" sz="2000" dirty="0"/>
                    </a:p>
                  </a:txBody>
                  <a:tcPr/>
                </a:tc>
                <a:tc>
                  <a:txBody>
                    <a:bodyPr/>
                    <a:lstStyle/>
                    <a:p>
                      <a:r>
                        <a:rPr lang="tr-TR" sz="2000" dirty="0" smtClean="0"/>
                        <a:t>Organizma örnekleri</a:t>
                      </a:r>
                      <a:endParaRPr lang="tr-TR" sz="2000" dirty="0"/>
                    </a:p>
                  </a:txBody>
                  <a:tcPr/>
                </a:tc>
                <a:extLst>
                  <a:ext uri="{0D108BD9-81ED-4DB2-BD59-A6C34878D82A}">
                    <a16:rowId xmlns:a16="http://schemas.microsoft.com/office/drawing/2014/main" val="3687875507"/>
                  </a:ext>
                </a:extLst>
              </a:tr>
              <a:tr h="3654679">
                <a:tc>
                  <a:txBody>
                    <a:bodyPr/>
                    <a:lstStyle/>
                    <a:p>
                      <a:r>
                        <a:rPr lang="tr-TR" sz="2000" b="1" dirty="0" smtClean="0"/>
                        <a:t>Hava yolu</a:t>
                      </a:r>
                    </a:p>
                    <a:p>
                      <a:endParaRPr lang="tr-TR" sz="2000" b="1" dirty="0" smtClean="0"/>
                    </a:p>
                    <a:p>
                      <a:r>
                        <a:rPr lang="tr-TR" sz="2000" dirty="0" smtClean="0"/>
                        <a:t>İnce partiküllerin havada uzun süre asılı kalması ve toz zerreciklerin patojen içermesi sonucu gerçekleşir.</a:t>
                      </a:r>
                    </a:p>
                    <a:p>
                      <a:endParaRPr lang="tr-TR" sz="2000" dirty="0" smtClean="0"/>
                    </a:p>
                    <a:p>
                      <a:r>
                        <a:rPr lang="tr-TR" sz="2000" dirty="0" smtClean="0"/>
                        <a:t>!!!</a:t>
                      </a:r>
                      <a:r>
                        <a:rPr lang="tr-TR" sz="2000" baseline="0" dirty="0" smtClean="0"/>
                        <a:t> Hava yolu enfeksiyonu </a:t>
                      </a:r>
                      <a:r>
                        <a:rPr lang="tr-TR" sz="2000" b="1" baseline="0" dirty="0" smtClean="0"/>
                        <a:t>izolasyon odaları </a:t>
                      </a:r>
                      <a:r>
                        <a:rPr lang="tr-TR" sz="2000" baseline="0" dirty="0" smtClean="0"/>
                        <a:t>olarak adlandırılan özel hava dağıtım ve </a:t>
                      </a:r>
                      <a:r>
                        <a:rPr lang="tr-TR" sz="2000" baseline="0" dirty="0" err="1" smtClean="0"/>
                        <a:t>ventilasyon</a:t>
                      </a:r>
                      <a:r>
                        <a:rPr lang="tr-TR" sz="2000" baseline="0" dirty="0" smtClean="0"/>
                        <a:t> sistemleri enfeksiyon ajanlarının toplanması ve ortadan kaldırılması için gereklidir (CDC, 2007)</a:t>
                      </a:r>
                      <a:endParaRPr lang="tr-TR" sz="2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tr-TR" sz="2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tr-TR" sz="2000" dirty="0" err="1" smtClean="0"/>
                        <a:t>Mycobacterium</a:t>
                      </a:r>
                      <a:r>
                        <a:rPr lang="tr-TR" sz="2000" dirty="0" smtClean="0"/>
                        <a:t> </a:t>
                      </a:r>
                      <a:r>
                        <a:rPr lang="tr-TR" sz="2000" dirty="0" err="1" smtClean="0"/>
                        <a:t>tuberculosis</a:t>
                      </a:r>
                      <a:r>
                        <a:rPr lang="tr-TR" sz="2000" dirty="0" smtClean="0"/>
                        <a:t>,</a:t>
                      </a:r>
                      <a:r>
                        <a:rPr lang="tr-TR" sz="2000" baseline="0" dirty="0" smtClean="0"/>
                        <a:t> suçiçeği virüsü, </a:t>
                      </a:r>
                      <a:r>
                        <a:rPr lang="tr-TR" sz="2000" baseline="0" dirty="0" err="1" smtClean="0"/>
                        <a:t>aspergillus</a:t>
                      </a:r>
                      <a:r>
                        <a:rPr lang="tr-TR" sz="2000" baseline="0" dirty="0" smtClean="0"/>
                        <a:t>, kızamık virüsü</a:t>
                      </a:r>
                    </a:p>
                    <a:p>
                      <a:endParaRPr lang="tr-TR" sz="2000" dirty="0"/>
                    </a:p>
                  </a:txBody>
                  <a:tcPr/>
                </a:tc>
                <a:extLst>
                  <a:ext uri="{0D108BD9-81ED-4DB2-BD59-A6C34878D82A}">
                    <a16:rowId xmlns:a16="http://schemas.microsoft.com/office/drawing/2014/main" val="3029744725"/>
                  </a:ext>
                </a:extLst>
              </a:tr>
            </a:tbl>
          </a:graphicData>
        </a:graphic>
      </p:graphicFrame>
    </p:spTree>
    <p:extLst>
      <p:ext uri="{BB962C8B-B14F-4D97-AF65-F5344CB8AC3E}">
        <p14:creationId xmlns:p14="http://schemas.microsoft.com/office/powerpoint/2010/main" val="432144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865056"/>
          </a:xfrm>
        </p:spPr>
        <p:style>
          <a:lnRef idx="2">
            <a:schemeClr val="dk1"/>
          </a:lnRef>
          <a:fillRef idx="1">
            <a:schemeClr val="lt1"/>
          </a:fillRef>
          <a:effectRef idx="0">
            <a:schemeClr val="dk1"/>
          </a:effectRef>
          <a:fontRef idx="minor">
            <a:schemeClr val="dk1"/>
          </a:fontRef>
        </p:style>
        <p:txBody>
          <a:bodyPr/>
          <a:lstStyle/>
          <a:p>
            <a:pPr algn="ctr"/>
            <a:r>
              <a:rPr lang="tr-TR" dirty="0" smtClean="0"/>
              <a:t>Kliniklerde İzolasyon Simgeleri </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2034812"/>
            <a:ext cx="2217919" cy="1762125"/>
          </a:xfrm>
          <a:prstGeom prst="rect">
            <a:avLst/>
          </a:prstGeom>
        </p:spPr>
        <p:style>
          <a:lnRef idx="2">
            <a:schemeClr val="dk1"/>
          </a:lnRef>
          <a:fillRef idx="1">
            <a:schemeClr val="lt1"/>
          </a:fillRef>
          <a:effectRef idx="0">
            <a:schemeClr val="dk1"/>
          </a:effectRef>
          <a:fontRef idx="minor">
            <a:schemeClr val="dk1"/>
          </a:fontRef>
        </p:style>
      </p:pic>
      <p:pic>
        <p:nvPicPr>
          <p:cNvPr id="7" name="Resim 6"/>
          <p:cNvPicPr>
            <a:picLocks noChangeAspect="1"/>
          </p:cNvPicPr>
          <p:nvPr/>
        </p:nvPicPr>
        <p:blipFill>
          <a:blip r:embed="rId3"/>
          <a:stretch>
            <a:fillRect/>
          </a:stretch>
        </p:blipFill>
        <p:spPr>
          <a:xfrm>
            <a:off x="5922645" y="2034811"/>
            <a:ext cx="1740898" cy="1762125"/>
          </a:xfrm>
          <a:prstGeom prst="rect">
            <a:avLst/>
          </a:prstGeom>
        </p:spPr>
        <p:style>
          <a:lnRef idx="2">
            <a:schemeClr val="dk1"/>
          </a:lnRef>
          <a:fillRef idx="1">
            <a:schemeClr val="lt1"/>
          </a:fillRef>
          <a:effectRef idx="0">
            <a:schemeClr val="dk1"/>
          </a:effectRef>
          <a:fontRef idx="minor">
            <a:schemeClr val="dk1"/>
          </a:fontRef>
        </p:style>
      </p:pic>
      <p:pic>
        <p:nvPicPr>
          <p:cNvPr id="15" name="Resim 14"/>
          <p:cNvPicPr>
            <a:picLocks noChangeAspect="1"/>
          </p:cNvPicPr>
          <p:nvPr/>
        </p:nvPicPr>
        <p:blipFill>
          <a:blip r:embed="rId4"/>
          <a:stretch>
            <a:fillRect/>
          </a:stretch>
        </p:blipFill>
        <p:spPr>
          <a:xfrm>
            <a:off x="8607335" y="2068148"/>
            <a:ext cx="1752600" cy="1695450"/>
          </a:xfrm>
          <a:prstGeom prst="rect">
            <a:avLst/>
          </a:prstGeom>
        </p:spPr>
        <p:style>
          <a:lnRef idx="2">
            <a:schemeClr val="dk1"/>
          </a:lnRef>
          <a:fillRef idx="1">
            <a:schemeClr val="lt1"/>
          </a:fillRef>
          <a:effectRef idx="0">
            <a:schemeClr val="dk1"/>
          </a:effectRef>
          <a:fontRef idx="minor">
            <a:schemeClr val="dk1"/>
          </a:fontRef>
        </p:style>
      </p:pic>
      <p:sp>
        <p:nvSpPr>
          <p:cNvPr id="16" name="Dikdörtgen 15"/>
          <p:cNvSpPr/>
          <p:nvPr/>
        </p:nvSpPr>
        <p:spPr>
          <a:xfrm>
            <a:off x="2589212" y="4389120"/>
            <a:ext cx="2305005" cy="627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Damlacık </a:t>
            </a:r>
            <a:endParaRPr lang="tr-TR" dirty="0"/>
          </a:p>
        </p:txBody>
      </p:sp>
      <p:sp>
        <p:nvSpPr>
          <p:cNvPr id="17" name="Dikdörtgen 16"/>
          <p:cNvSpPr/>
          <p:nvPr/>
        </p:nvSpPr>
        <p:spPr>
          <a:xfrm>
            <a:off x="5640592" y="4389119"/>
            <a:ext cx="2240666" cy="627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Solunum </a:t>
            </a:r>
            <a:endParaRPr lang="tr-TR" dirty="0"/>
          </a:p>
        </p:txBody>
      </p:sp>
      <p:sp>
        <p:nvSpPr>
          <p:cNvPr id="19" name="Dikdörtgen 18"/>
          <p:cNvSpPr/>
          <p:nvPr/>
        </p:nvSpPr>
        <p:spPr>
          <a:xfrm>
            <a:off x="8503921" y="4389119"/>
            <a:ext cx="2146662" cy="627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Temas</a:t>
            </a:r>
            <a:endParaRPr lang="tr-TR" dirty="0"/>
          </a:p>
        </p:txBody>
      </p:sp>
    </p:spTree>
    <p:extLst>
      <p:ext uri="{BB962C8B-B14F-4D97-AF65-F5344CB8AC3E}">
        <p14:creationId xmlns:p14="http://schemas.microsoft.com/office/powerpoint/2010/main" val="73825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stretch>
            <a:fillRect/>
          </a:stretch>
        </p:blipFill>
        <p:spPr>
          <a:xfrm>
            <a:off x="1928851" y="195865"/>
            <a:ext cx="2255716" cy="1798476"/>
          </a:xfrm>
          <a:prstGeom prst="rect">
            <a:avLst/>
          </a:prstGeom>
        </p:spPr>
      </p:pic>
      <p:pic>
        <p:nvPicPr>
          <p:cNvPr id="11" name="Resim 10"/>
          <p:cNvPicPr>
            <a:picLocks noChangeAspect="1"/>
          </p:cNvPicPr>
          <p:nvPr/>
        </p:nvPicPr>
        <p:blipFill>
          <a:blip r:embed="rId4"/>
          <a:stretch>
            <a:fillRect/>
          </a:stretch>
        </p:blipFill>
        <p:spPr>
          <a:xfrm>
            <a:off x="1928851" y="2320756"/>
            <a:ext cx="2255716" cy="1798476"/>
          </a:xfrm>
          <a:prstGeom prst="rect">
            <a:avLst/>
          </a:prstGeom>
        </p:spPr>
      </p:pic>
      <p:pic>
        <p:nvPicPr>
          <p:cNvPr id="12" name="Resim 11"/>
          <p:cNvPicPr>
            <a:picLocks noChangeAspect="1"/>
          </p:cNvPicPr>
          <p:nvPr/>
        </p:nvPicPr>
        <p:blipFill>
          <a:blip r:embed="rId5"/>
          <a:stretch>
            <a:fillRect/>
          </a:stretch>
        </p:blipFill>
        <p:spPr>
          <a:xfrm>
            <a:off x="1928851" y="4463142"/>
            <a:ext cx="2255716" cy="1731414"/>
          </a:xfrm>
          <a:prstGeom prst="rect">
            <a:avLst/>
          </a:prstGeom>
        </p:spPr>
      </p:pic>
      <p:sp>
        <p:nvSpPr>
          <p:cNvPr id="14" name="Dikdörtgen 13"/>
          <p:cNvSpPr/>
          <p:nvPr/>
        </p:nvSpPr>
        <p:spPr>
          <a:xfrm>
            <a:off x="4267201" y="195865"/>
            <a:ext cx="5129348" cy="17984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Damlacık İzolasyonunda </a:t>
            </a:r>
          </a:p>
          <a:p>
            <a:pPr algn="ctr"/>
            <a:r>
              <a:rPr lang="tr-TR" dirty="0" smtClean="0"/>
              <a:t>El Hijyeni ve Eldiven</a:t>
            </a:r>
          </a:p>
          <a:p>
            <a:pPr algn="ctr"/>
            <a:r>
              <a:rPr lang="tr-TR" dirty="0" smtClean="0"/>
              <a:t>Maske ve Yüz Koruyucu</a:t>
            </a:r>
          </a:p>
          <a:p>
            <a:pPr algn="ctr"/>
            <a:r>
              <a:rPr lang="tr-TR" dirty="0" smtClean="0"/>
              <a:t>Önlük</a:t>
            </a:r>
            <a:endParaRPr lang="tr-TR" dirty="0"/>
          </a:p>
        </p:txBody>
      </p:sp>
      <p:sp>
        <p:nvSpPr>
          <p:cNvPr id="17" name="Dikdörtgen 16"/>
          <p:cNvSpPr/>
          <p:nvPr/>
        </p:nvSpPr>
        <p:spPr>
          <a:xfrm>
            <a:off x="4267201" y="2342449"/>
            <a:ext cx="5129348" cy="16677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Solunum İzolasyonunda</a:t>
            </a:r>
          </a:p>
          <a:p>
            <a:pPr algn="ctr"/>
            <a:r>
              <a:rPr lang="tr-TR" dirty="0"/>
              <a:t>El Hijyeni ve Eldiven</a:t>
            </a:r>
          </a:p>
          <a:p>
            <a:pPr algn="ctr"/>
            <a:r>
              <a:rPr lang="tr-TR" dirty="0"/>
              <a:t>Maske ve Yüz </a:t>
            </a:r>
            <a:r>
              <a:rPr lang="tr-TR" dirty="0" smtClean="0"/>
              <a:t>Koruyucu (</a:t>
            </a:r>
            <a:r>
              <a:rPr lang="tr-TR" dirty="0" smtClean="0">
                <a:solidFill>
                  <a:srgbClr val="FF0000"/>
                </a:solidFill>
              </a:rPr>
              <a:t>N95 yada FFP3 Tip Maske</a:t>
            </a:r>
            <a:r>
              <a:rPr lang="tr-TR" dirty="0" smtClean="0"/>
              <a:t>)</a:t>
            </a:r>
            <a:endParaRPr lang="tr-TR" dirty="0"/>
          </a:p>
          <a:p>
            <a:pPr algn="ctr"/>
            <a:r>
              <a:rPr lang="tr-TR" dirty="0"/>
              <a:t>Önlük</a:t>
            </a:r>
          </a:p>
          <a:p>
            <a:pPr algn="ctr"/>
            <a:endParaRPr lang="tr-TR" dirty="0"/>
          </a:p>
        </p:txBody>
      </p:sp>
      <p:sp>
        <p:nvSpPr>
          <p:cNvPr id="18" name="Dikdörtgen 17"/>
          <p:cNvSpPr/>
          <p:nvPr/>
        </p:nvSpPr>
        <p:spPr>
          <a:xfrm>
            <a:off x="4267201" y="4463142"/>
            <a:ext cx="5251268" cy="17314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Temas İzolasyonunda </a:t>
            </a:r>
            <a:endParaRPr lang="tr-TR" dirty="0">
              <a:solidFill>
                <a:srgbClr val="FF0000"/>
              </a:solidFill>
            </a:endParaRPr>
          </a:p>
          <a:p>
            <a:pPr algn="ctr"/>
            <a:r>
              <a:rPr lang="tr-TR" dirty="0"/>
              <a:t>El Hijyeni ve Eldiven</a:t>
            </a:r>
          </a:p>
          <a:p>
            <a:pPr algn="ctr"/>
            <a:r>
              <a:rPr lang="tr-TR" dirty="0"/>
              <a:t>Maske ve Yüz Koruyucu</a:t>
            </a:r>
          </a:p>
          <a:p>
            <a:pPr algn="ctr"/>
            <a:r>
              <a:rPr lang="tr-TR" dirty="0"/>
              <a:t>Önlük</a:t>
            </a:r>
          </a:p>
        </p:txBody>
      </p:sp>
    </p:spTree>
    <p:extLst>
      <p:ext uri="{BB962C8B-B14F-4D97-AF65-F5344CB8AC3E}">
        <p14:creationId xmlns:p14="http://schemas.microsoft.com/office/powerpoint/2010/main" val="3533440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02001" y="3269939"/>
            <a:ext cx="4020594" cy="24122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Ekipmanları Giyme </a:t>
            </a:r>
            <a:r>
              <a:rPr lang="tr-TR" dirty="0"/>
              <a:t>sırası </a:t>
            </a:r>
          </a:p>
          <a:p>
            <a:pPr algn="ctr"/>
            <a:r>
              <a:rPr lang="tr-TR" dirty="0"/>
              <a:t>• Önlük </a:t>
            </a:r>
          </a:p>
          <a:p>
            <a:pPr algn="ctr"/>
            <a:r>
              <a:rPr lang="tr-TR" dirty="0"/>
              <a:t>• Maske </a:t>
            </a:r>
          </a:p>
          <a:p>
            <a:pPr algn="ctr"/>
            <a:r>
              <a:rPr lang="tr-TR" dirty="0"/>
              <a:t>• Gözlük-yüz koruyucu </a:t>
            </a:r>
          </a:p>
          <a:p>
            <a:pPr algn="ctr"/>
            <a:r>
              <a:rPr lang="tr-TR" dirty="0"/>
              <a:t>• Eldiven </a:t>
            </a:r>
          </a:p>
        </p:txBody>
      </p:sp>
      <p:pic>
        <p:nvPicPr>
          <p:cNvPr id="6" name="Resim 5"/>
          <p:cNvPicPr>
            <a:picLocks noChangeAspect="1"/>
          </p:cNvPicPr>
          <p:nvPr/>
        </p:nvPicPr>
        <p:blipFill>
          <a:blip r:embed="rId2"/>
          <a:stretch>
            <a:fillRect/>
          </a:stretch>
        </p:blipFill>
        <p:spPr>
          <a:xfrm>
            <a:off x="1911448" y="166015"/>
            <a:ext cx="1001700" cy="1206000"/>
          </a:xfrm>
          <a:prstGeom prst="rect">
            <a:avLst/>
          </a:prstGeom>
        </p:spPr>
      </p:pic>
      <p:pic>
        <p:nvPicPr>
          <p:cNvPr id="7" name="Resim 6"/>
          <p:cNvPicPr>
            <a:picLocks noChangeAspect="1"/>
          </p:cNvPicPr>
          <p:nvPr/>
        </p:nvPicPr>
        <p:blipFill>
          <a:blip r:embed="rId3"/>
          <a:stretch>
            <a:fillRect/>
          </a:stretch>
        </p:blipFill>
        <p:spPr>
          <a:xfrm>
            <a:off x="3284499" y="536539"/>
            <a:ext cx="1824525" cy="2269067"/>
          </a:xfrm>
          <a:prstGeom prst="rect">
            <a:avLst/>
          </a:prstGeom>
        </p:spPr>
      </p:pic>
      <p:pic>
        <p:nvPicPr>
          <p:cNvPr id="8" name="Resim 7"/>
          <p:cNvPicPr>
            <a:picLocks noChangeAspect="1"/>
          </p:cNvPicPr>
          <p:nvPr/>
        </p:nvPicPr>
        <p:blipFill>
          <a:blip r:embed="rId4"/>
          <a:stretch>
            <a:fillRect/>
          </a:stretch>
        </p:blipFill>
        <p:spPr>
          <a:xfrm>
            <a:off x="5206701" y="1207496"/>
            <a:ext cx="2146500" cy="2429867"/>
          </a:xfrm>
          <a:prstGeom prst="rect">
            <a:avLst/>
          </a:prstGeom>
        </p:spPr>
      </p:pic>
      <p:pic>
        <p:nvPicPr>
          <p:cNvPr id="9" name="Resim 8"/>
          <p:cNvPicPr>
            <a:picLocks noChangeAspect="1"/>
          </p:cNvPicPr>
          <p:nvPr/>
        </p:nvPicPr>
        <p:blipFill>
          <a:blip r:embed="rId5"/>
          <a:stretch>
            <a:fillRect/>
          </a:stretch>
        </p:blipFill>
        <p:spPr>
          <a:xfrm>
            <a:off x="7547766" y="2278932"/>
            <a:ext cx="2182275" cy="2072534"/>
          </a:xfrm>
          <a:prstGeom prst="rect">
            <a:avLst/>
          </a:prstGeom>
        </p:spPr>
      </p:pic>
      <p:pic>
        <p:nvPicPr>
          <p:cNvPr id="10" name="Resim 9"/>
          <p:cNvPicPr>
            <a:picLocks noChangeAspect="1"/>
          </p:cNvPicPr>
          <p:nvPr/>
        </p:nvPicPr>
        <p:blipFill>
          <a:blip r:embed="rId6"/>
          <a:stretch>
            <a:fillRect/>
          </a:stretch>
        </p:blipFill>
        <p:spPr>
          <a:xfrm>
            <a:off x="9158655" y="4476076"/>
            <a:ext cx="2933550" cy="2260134"/>
          </a:xfrm>
          <a:prstGeom prst="rect">
            <a:avLst/>
          </a:prstGeom>
        </p:spPr>
      </p:pic>
      <p:cxnSp>
        <p:nvCxnSpPr>
          <p:cNvPr id="12" name="Düz Ok Bağlayıcısı 11"/>
          <p:cNvCxnSpPr/>
          <p:nvPr/>
        </p:nvCxnSpPr>
        <p:spPr>
          <a:xfrm>
            <a:off x="2913148" y="461554"/>
            <a:ext cx="371351" cy="14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5109024" y="766354"/>
            <a:ext cx="682176" cy="44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54537" y="1506583"/>
            <a:ext cx="766354" cy="618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9858103" y="3269939"/>
            <a:ext cx="801188" cy="840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01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70476" y="544677"/>
            <a:ext cx="1675780" cy="369332"/>
          </a:xfrm>
          <a:prstGeom prst="rect">
            <a:avLst/>
          </a:prstGeom>
        </p:spPr>
        <p:txBody>
          <a:bodyPr wrap="none">
            <a:spAutoFit/>
          </a:bodyPr>
          <a:lstStyle/>
          <a:p>
            <a:r>
              <a:rPr lang="tr-TR" dirty="0"/>
              <a:t>Çıkartma sırası</a:t>
            </a:r>
          </a:p>
        </p:txBody>
      </p:sp>
      <p:pic>
        <p:nvPicPr>
          <p:cNvPr id="6" name="Resim 5"/>
          <p:cNvPicPr>
            <a:picLocks noChangeAspect="1"/>
          </p:cNvPicPr>
          <p:nvPr/>
        </p:nvPicPr>
        <p:blipFill>
          <a:blip r:embed="rId2"/>
          <a:stretch>
            <a:fillRect/>
          </a:stretch>
        </p:blipFill>
        <p:spPr>
          <a:xfrm>
            <a:off x="1991225" y="1114697"/>
            <a:ext cx="1675084" cy="1736002"/>
          </a:xfrm>
          <a:prstGeom prst="rect">
            <a:avLst/>
          </a:prstGeom>
        </p:spPr>
      </p:pic>
      <p:pic>
        <p:nvPicPr>
          <p:cNvPr id="7" name="Resim 6"/>
          <p:cNvPicPr>
            <a:picLocks noChangeAspect="1"/>
          </p:cNvPicPr>
          <p:nvPr/>
        </p:nvPicPr>
        <p:blipFill>
          <a:blip r:embed="rId3"/>
          <a:stretch>
            <a:fillRect/>
          </a:stretch>
        </p:blipFill>
        <p:spPr>
          <a:xfrm>
            <a:off x="4092344" y="1114697"/>
            <a:ext cx="1498559" cy="1811383"/>
          </a:xfrm>
          <a:prstGeom prst="rect">
            <a:avLst/>
          </a:prstGeom>
        </p:spPr>
      </p:pic>
      <p:pic>
        <p:nvPicPr>
          <p:cNvPr id="8" name="Resim 7"/>
          <p:cNvPicPr>
            <a:picLocks noChangeAspect="1"/>
          </p:cNvPicPr>
          <p:nvPr/>
        </p:nvPicPr>
        <p:blipFill>
          <a:blip r:embed="rId4"/>
          <a:stretch>
            <a:fillRect/>
          </a:stretch>
        </p:blipFill>
        <p:spPr>
          <a:xfrm>
            <a:off x="6016938" y="1114697"/>
            <a:ext cx="1569639" cy="1811383"/>
          </a:xfrm>
          <a:prstGeom prst="rect">
            <a:avLst/>
          </a:prstGeom>
        </p:spPr>
      </p:pic>
      <p:pic>
        <p:nvPicPr>
          <p:cNvPr id="9" name="Resim 8"/>
          <p:cNvPicPr>
            <a:picLocks noChangeAspect="1"/>
          </p:cNvPicPr>
          <p:nvPr/>
        </p:nvPicPr>
        <p:blipFill>
          <a:blip r:embed="rId5"/>
          <a:stretch>
            <a:fillRect/>
          </a:stretch>
        </p:blipFill>
        <p:spPr>
          <a:xfrm>
            <a:off x="8012613" y="1177326"/>
            <a:ext cx="1767114" cy="1748754"/>
          </a:xfrm>
          <a:prstGeom prst="rect">
            <a:avLst/>
          </a:prstGeom>
        </p:spPr>
      </p:pic>
      <p:pic>
        <p:nvPicPr>
          <p:cNvPr id="10" name="Resim 9"/>
          <p:cNvPicPr>
            <a:picLocks noChangeAspect="1"/>
          </p:cNvPicPr>
          <p:nvPr/>
        </p:nvPicPr>
        <p:blipFill>
          <a:blip r:embed="rId6"/>
          <a:stretch>
            <a:fillRect/>
          </a:stretch>
        </p:blipFill>
        <p:spPr>
          <a:xfrm>
            <a:off x="9543925" y="2568225"/>
            <a:ext cx="1036989" cy="2313734"/>
          </a:xfrm>
          <a:prstGeom prst="rect">
            <a:avLst/>
          </a:prstGeom>
        </p:spPr>
      </p:pic>
      <p:pic>
        <p:nvPicPr>
          <p:cNvPr id="11" name="Resim 10"/>
          <p:cNvPicPr>
            <a:picLocks noChangeAspect="1"/>
          </p:cNvPicPr>
          <p:nvPr/>
        </p:nvPicPr>
        <p:blipFill>
          <a:blip r:embed="rId7"/>
          <a:stretch>
            <a:fillRect/>
          </a:stretch>
        </p:blipFill>
        <p:spPr>
          <a:xfrm>
            <a:off x="10916557" y="2568225"/>
            <a:ext cx="965925" cy="2313734"/>
          </a:xfrm>
          <a:prstGeom prst="rect">
            <a:avLst/>
          </a:prstGeom>
        </p:spPr>
      </p:pic>
      <p:pic>
        <p:nvPicPr>
          <p:cNvPr id="12" name="Resim 11"/>
          <p:cNvPicPr>
            <a:picLocks noChangeAspect="1"/>
          </p:cNvPicPr>
          <p:nvPr/>
        </p:nvPicPr>
        <p:blipFill>
          <a:blip r:embed="rId8"/>
          <a:stretch>
            <a:fillRect/>
          </a:stretch>
        </p:blipFill>
        <p:spPr>
          <a:xfrm>
            <a:off x="7554586" y="4075983"/>
            <a:ext cx="1574100" cy="2295867"/>
          </a:xfrm>
          <a:prstGeom prst="rect">
            <a:avLst/>
          </a:prstGeom>
        </p:spPr>
      </p:pic>
      <p:pic>
        <p:nvPicPr>
          <p:cNvPr id="13" name="Resim 12"/>
          <p:cNvPicPr>
            <a:picLocks noChangeAspect="1"/>
          </p:cNvPicPr>
          <p:nvPr/>
        </p:nvPicPr>
        <p:blipFill>
          <a:blip r:embed="rId9"/>
          <a:stretch>
            <a:fillRect/>
          </a:stretch>
        </p:blipFill>
        <p:spPr>
          <a:xfrm>
            <a:off x="4747524" y="4138516"/>
            <a:ext cx="2054233" cy="2233334"/>
          </a:xfrm>
          <a:prstGeom prst="rect">
            <a:avLst/>
          </a:prstGeom>
        </p:spPr>
      </p:pic>
      <p:pic>
        <p:nvPicPr>
          <p:cNvPr id="14" name="Resim 13"/>
          <p:cNvPicPr>
            <a:picLocks noChangeAspect="1"/>
          </p:cNvPicPr>
          <p:nvPr/>
        </p:nvPicPr>
        <p:blipFill>
          <a:blip r:embed="rId10"/>
          <a:stretch>
            <a:fillRect/>
          </a:stretch>
        </p:blipFill>
        <p:spPr>
          <a:xfrm>
            <a:off x="2238959" y="4243019"/>
            <a:ext cx="2093326" cy="2057164"/>
          </a:xfrm>
          <a:prstGeom prst="rect">
            <a:avLst/>
          </a:prstGeom>
        </p:spPr>
      </p:pic>
      <p:pic>
        <p:nvPicPr>
          <p:cNvPr id="15" name="Resim 14"/>
          <p:cNvPicPr>
            <a:picLocks noChangeAspect="1"/>
          </p:cNvPicPr>
          <p:nvPr/>
        </p:nvPicPr>
        <p:blipFill>
          <a:blip r:embed="rId11"/>
          <a:stretch>
            <a:fillRect/>
          </a:stretch>
        </p:blipFill>
        <p:spPr>
          <a:xfrm>
            <a:off x="759435" y="4668601"/>
            <a:ext cx="1001700" cy="1206000"/>
          </a:xfrm>
          <a:prstGeom prst="rect">
            <a:avLst/>
          </a:prstGeom>
        </p:spPr>
      </p:pic>
      <p:cxnSp>
        <p:nvCxnSpPr>
          <p:cNvPr id="17" name="Düz Ok Bağlayıcısı 16"/>
          <p:cNvCxnSpPr/>
          <p:nvPr/>
        </p:nvCxnSpPr>
        <p:spPr>
          <a:xfrm>
            <a:off x="3870260" y="1750423"/>
            <a:ext cx="208593" cy="8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5681295" y="1759131"/>
            <a:ext cx="231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7689669" y="1759131"/>
            <a:ext cx="322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a:off x="9910354" y="1759131"/>
            <a:ext cx="152065" cy="505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10668000" y="3431177"/>
            <a:ext cx="248557" cy="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H="1">
            <a:off x="9543925" y="5077097"/>
            <a:ext cx="1785926"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H="1">
            <a:off x="6992983" y="5538651"/>
            <a:ext cx="426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flipH="1">
            <a:off x="4332285" y="5351417"/>
            <a:ext cx="257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flipH="1">
            <a:off x="1870476" y="5255183"/>
            <a:ext cx="254415" cy="16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21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tr-TR" dirty="0" smtClean="0">
                <a:ln w="9525">
                  <a:solidFill>
                    <a:schemeClr val="bg1"/>
                  </a:solidFill>
                  <a:prstDash val="solid"/>
                </a:ln>
                <a:solidFill>
                  <a:schemeClr val="tx1"/>
                </a:solidFill>
              </a:rPr>
              <a:t>El Hijyeni</a:t>
            </a:r>
            <a:endParaRPr lang="tr-TR" dirty="0"/>
          </a:p>
        </p:txBody>
      </p:sp>
      <p:sp>
        <p:nvSpPr>
          <p:cNvPr id="5" name="İçerik Yer Tutucusu 2"/>
          <p:cNvSpPr>
            <a:spLocks noGrp="1"/>
          </p:cNvSpPr>
          <p:nvPr>
            <p:ph idx="1"/>
          </p:nvPr>
        </p:nvSpPr>
        <p:spPr>
          <a:xfrm>
            <a:off x="2589212" y="2133600"/>
            <a:ext cx="8915400" cy="2177143"/>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pPr>
              <a:buClr>
                <a:schemeClr val="accent6"/>
              </a:buClr>
            </a:pPr>
            <a:endParaRPr lang="tr-TR" sz="2400" b="1" dirty="0" smtClean="0">
              <a:ln/>
              <a:solidFill>
                <a:schemeClr val="tx1"/>
              </a:solidFill>
            </a:endParaRPr>
          </a:p>
          <a:p>
            <a:pPr algn="ctr">
              <a:buClr>
                <a:schemeClr val="accent6"/>
              </a:buClr>
            </a:pPr>
            <a:r>
              <a:rPr lang="tr-TR" sz="2400" dirty="0" smtClean="0">
                <a:ln/>
                <a:solidFill>
                  <a:schemeClr val="tx1"/>
                </a:solidFill>
              </a:rPr>
              <a:t>Hastanın vücut salgıları ile temas da eldiven kullanılmasına rağmen, enfeksiyon yaylımını önlemek için elleri su ve sabunla yıkamak ya da susuz alkol bazlı bir temizleyici ile elleri temizlemeyi kapsayan el hijyeninden etkili bir yöntem yoktur. </a:t>
            </a:r>
          </a:p>
          <a:p>
            <a:pPr>
              <a:buClr>
                <a:schemeClr val="accent6"/>
              </a:buClr>
            </a:pPr>
            <a:endParaRPr lang="tr-TR" sz="2400" dirty="0" smtClean="0">
              <a:ln/>
              <a:solidFill>
                <a:schemeClr val="tx1"/>
              </a:solidFill>
            </a:endParaRPr>
          </a:p>
        </p:txBody>
      </p:sp>
      <p:sp>
        <p:nvSpPr>
          <p:cNvPr id="3" name="Metin kutusu 2"/>
          <p:cNvSpPr txBox="1"/>
          <p:nvPr/>
        </p:nvSpPr>
        <p:spPr>
          <a:xfrm>
            <a:off x="5442857" y="4711337"/>
            <a:ext cx="34311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dirty="0">
                <a:ln/>
              </a:rPr>
              <a:t>En ucuz </a:t>
            </a:r>
            <a:r>
              <a:rPr lang="tr-TR" dirty="0" smtClean="0">
                <a:ln/>
              </a:rPr>
              <a:t>yol</a:t>
            </a:r>
            <a:endParaRPr lang="tr-TR" dirty="0">
              <a:l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85912" y="-642938"/>
            <a:ext cx="11172637" cy="40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863" y="254832"/>
            <a:ext cx="4685024" cy="626738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378826" y="937961"/>
            <a:ext cx="2671762" cy="1815882"/>
          </a:xfrm>
          <a:prstGeom prst="rect">
            <a:avLst/>
          </a:prstGeom>
          <a:noFill/>
        </p:spPr>
        <p:txBody>
          <a:bodyPr wrap="square" rtlCol="0">
            <a:spAutoFit/>
          </a:bodyPr>
          <a:lstStyle/>
          <a:p>
            <a:pPr algn="ctr"/>
            <a:r>
              <a:rPr lang="tr-TR" sz="2800" b="1" dirty="0" smtClean="0">
                <a:ln w="22225">
                  <a:solidFill>
                    <a:schemeClr val="accent2"/>
                  </a:solidFill>
                  <a:prstDash val="solid"/>
                </a:ln>
                <a:solidFill>
                  <a:schemeClr val="accent2">
                    <a:lumMod val="40000"/>
                    <a:lumOff val="60000"/>
                  </a:schemeClr>
                </a:solidFill>
              </a:rPr>
              <a:t>WHO </a:t>
            </a:r>
            <a:r>
              <a:rPr lang="tr-TR" sz="2800" b="1" dirty="0">
                <a:ln w="22225">
                  <a:solidFill>
                    <a:schemeClr val="accent2"/>
                  </a:solidFill>
                  <a:prstDash val="solid"/>
                </a:ln>
                <a:solidFill>
                  <a:schemeClr val="accent2">
                    <a:lumMod val="40000"/>
                    <a:lumOff val="60000"/>
                  </a:schemeClr>
                </a:solidFill>
              </a:rPr>
              <a:t>Su ve Sabunla El Yıkama </a:t>
            </a:r>
            <a:r>
              <a:rPr lang="tr-TR" sz="2800" b="1" dirty="0" smtClean="0">
                <a:ln w="22225">
                  <a:solidFill>
                    <a:schemeClr val="accent2"/>
                  </a:solidFill>
                  <a:prstDash val="solid"/>
                </a:ln>
                <a:solidFill>
                  <a:schemeClr val="accent2">
                    <a:lumMod val="40000"/>
                    <a:lumOff val="60000"/>
                  </a:schemeClr>
                </a:solidFill>
              </a:rPr>
              <a:t>Tekniği</a:t>
            </a:r>
            <a:endParaRPr lang="tr-TR" sz="2800" b="1" dirty="0">
              <a:ln w="22225">
                <a:solidFill>
                  <a:schemeClr val="accent2"/>
                </a:solidFill>
                <a:prstDash val="solid"/>
              </a:ln>
              <a:solidFill>
                <a:schemeClr val="accent2">
                  <a:lumMod val="40000"/>
                  <a:lumOff val="60000"/>
                </a:schemeClr>
              </a:solidFill>
            </a:endParaRPr>
          </a:p>
        </p:txBody>
      </p:sp>
      <p:sp>
        <p:nvSpPr>
          <p:cNvPr id="7" name="Metin kutusu 6"/>
          <p:cNvSpPr txBox="1"/>
          <p:nvPr/>
        </p:nvSpPr>
        <p:spPr>
          <a:xfrm>
            <a:off x="8058151" y="3557588"/>
            <a:ext cx="3510625" cy="1077218"/>
          </a:xfrm>
          <a:prstGeom prst="rect">
            <a:avLst/>
          </a:prstGeom>
          <a:noFill/>
        </p:spPr>
        <p:txBody>
          <a:bodyPr wrap="square" rtlCol="0">
            <a:spAutoFit/>
          </a:bodyPr>
          <a:lstStyle/>
          <a:p>
            <a:pPr algn="ctr"/>
            <a:r>
              <a:rPr lang="tr-TR" sz="3200" dirty="0" smtClean="0">
                <a:ln>
                  <a:solidFill>
                    <a:schemeClr val="accent6"/>
                  </a:solidFill>
                </a:ln>
              </a:rPr>
              <a:t>Toplam süre: </a:t>
            </a:r>
          </a:p>
          <a:p>
            <a:pPr algn="ctr"/>
            <a:r>
              <a:rPr lang="tr-TR" sz="3200" dirty="0" smtClean="0">
                <a:ln>
                  <a:solidFill>
                    <a:schemeClr val="accent6"/>
                  </a:solidFill>
                </a:ln>
              </a:rPr>
              <a:t>40-60 </a:t>
            </a:r>
            <a:r>
              <a:rPr lang="tr-TR" sz="3200" dirty="0" err="1" smtClean="0">
                <a:ln>
                  <a:solidFill>
                    <a:schemeClr val="accent6"/>
                  </a:solidFill>
                </a:ln>
              </a:rPr>
              <a:t>sn</a:t>
            </a:r>
            <a:endParaRPr lang="tr-TR" sz="3200" dirty="0">
              <a:ln>
                <a:solidFill>
                  <a:schemeClr val="accent6"/>
                </a:solidFill>
              </a:ln>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060454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500187"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467" y="36629"/>
            <a:ext cx="6491767" cy="682137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886826" y="914400"/>
            <a:ext cx="2671762" cy="1200329"/>
          </a:xfrm>
          <a:prstGeom prst="rect">
            <a:avLst/>
          </a:prstGeom>
          <a:noFill/>
        </p:spPr>
        <p:txBody>
          <a:bodyPr wrap="square" rtlCol="0">
            <a:spAutoFit/>
          </a:bodyPr>
          <a:lstStyle/>
          <a:p>
            <a:pPr algn="ctr"/>
            <a:r>
              <a:rPr lang="tr-TR" sz="2400" b="1" dirty="0" smtClean="0">
                <a:ln w="22225">
                  <a:solidFill>
                    <a:schemeClr val="accent2"/>
                  </a:solidFill>
                  <a:prstDash val="solid"/>
                </a:ln>
                <a:solidFill>
                  <a:schemeClr val="accent2">
                    <a:lumMod val="40000"/>
                    <a:lumOff val="60000"/>
                  </a:schemeClr>
                </a:solidFill>
              </a:rPr>
              <a:t>WHO Alkol bazlı </a:t>
            </a:r>
            <a:r>
              <a:rPr lang="tr-TR" sz="2400" b="1" dirty="0" err="1" smtClean="0">
                <a:ln w="22225">
                  <a:solidFill>
                    <a:schemeClr val="accent2"/>
                  </a:solidFill>
                  <a:prstDash val="solid"/>
                </a:ln>
                <a:solidFill>
                  <a:schemeClr val="accent2">
                    <a:lumMod val="40000"/>
                    <a:lumOff val="60000"/>
                  </a:schemeClr>
                </a:solidFill>
              </a:rPr>
              <a:t>Formülasyonla</a:t>
            </a:r>
            <a:r>
              <a:rPr lang="tr-TR" sz="2400" b="1" dirty="0" smtClean="0">
                <a:ln w="22225">
                  <a:solidFill>
                    <a:schemeClr val="accent2"/>
                  </a:solidFill>
                  <a:prstDash val="solid"/>
                </a:ln>
                <a:solidFill>
                  <a:schemeClr val="accent2">
                    <a:lumMod val="40000"/>
                    <a:lumOff val="60000"/>
                  </a:schemeClr>
                </a:solidFill>
              </a:rPr>
              <a:t> El Hijyeni Tekniği </a:t>
            </a:r>
            <a:endParaRPr lang="tr-TR" sz="2400" b="1" dirty="0">
              <a:ln w="22225">
                <a:solidFill>
                  <a:schemeClr val="accent2"/>
                </a:solidFill>
                <a:prstDash val="solid"/>
              </a:ln>
              <a:solidFill>
                <a:schemeClr val="accent2">
                  <a:lumMod val="40000"/>
                  <a:lumOff val="60000"/>
                </a:schemeClr>
              </a:solidFill>
            </a:endParaRPr>
          </a:p>
        </p:txBody>
      </p:sp>
      <p:sp>
        <p:nvSpPr>
          <p:cNvPr id="7" name="Metin kutusu 6"/>
          <p:cNvSpPr txBox="1"/>
          <p:nvPr/>
        </p:nvSpPr>
        <p:spPr>
          <a:xfrm>
            <a:off x="9012279" y="3686176"/>
            <a:ext cx="2484976" cy="954107"/>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tr-TR" sz="2800" b="1" dirty="0" smtClean="0">
                <a:ln/>
                <a:solidFill>
                  <a:schemeClr val="accent4"/>
                </a:solidFill>
              </a:rPr>
              <a:t>Toplam süre: </a:t>
            </a:r>
          </a:p>
          <a:p>
            <a:pPr algn="ctr"/>
            <a:r>
              <a:rPr lang="tr-TR" sz="2800" b="1" dirty="0" smtClean="0">
                <a:ln/>
                <a:solidFill>
                  <a:schemeClr val="accent4"/>
                </a:solidFill>
              </a:rPr>
              <a:t>20-30 </a:t>
            </a:r>
            <a:r>
              <a:rPr lang="tr-TR" sz="2800" b="1" dirty="0" err="1" smtClean="0">
                <a:ln/>
                <a:solidFill>
                  <a:schemeClr val="accent4"/>
                </a:solidFill>
              </a:rPr>
              <a:t>sn</a:t>
            </a:r>
            <a:endParaRPr lang="tr-TR" sz="2800" b="1" dirty="0">
              <a:ln/>
              <a:solidFill>
                <a:schemeClr val="accent4"/>
              </a:solidFill>
            </a:endParaRPr>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10652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PANDEMİDE KLİNİK UYGULAMA KURALLARI </a:t>
            </a:r>
          </a:p>
        </p:txBody>
      </p:sp>
      <p:sp>
        <p:nvSpPr>
          <p:cNvPr id="4" name="İçerik Yer Tutucusu 3"/>
          <p:cNvSpPr>
            <a:spLocks noGrp="1"/>
          </p:cNvSpPr>
          <p:nvPr>
            <p:ph idx="1"/>
          </p:nvPr>
        </p:nvSpPr>
        <p:spPr/>
        <p:txBody>
          <a:bodyPr>
            <a:normAutofit fontScale="92500" lnSpcReduction="20000"/>
          </a:bodyPr>
          <a:lstStyle/>
          <a:p>
            <a:r>
              <a:rPr lang="tr-TR" dirty="0"/>
              <a:t>Önce kendinizi sonra da toplumun sağlığını koruma sorumluluğunuz olduğunu unutmayın</a:t>
            </a:r>
            <a:r>
              <a:rPr lang="tr-TR" dirty="0" smtClean="0"/>
              <a:t>!</a:t>
            </a:r>
          </a:p>
          <a:p>
            <a:r>
              <a:rPr lang="tr-TR" dirty="0"/>
              <a:t>Planlamalarınızı </a:t>
            </a:r>
            <a:r>
              <a:rPr lang="tr-TR" dirty="0" err="1"/>
              <a:t>pandemi</a:t>
            </a:r>
            <a:r>
              <a:rPr lang="tr-TR" dirty="0"/>
              <a:t> sürecinde olduğunuzu unutmadan yapmalısınız. </a:t>
            </a:r>
            <a:r>
              <a:rPr lang="tr-TR" dirty="0" smtClean="0"/>
              <a:t>(kalabalık </a:t>
            </a:r>
            <a:r>
              <a:rPr lang="tr-TR" dirty="0"/>
              <a:t>ortamlarda içecek, yemekhanede </a:t>
            </a:r>
            <a:r>
              <a:rPr lang="tr-TR" dirty="0" smtClean="0"/>
              <a:t>geçirilecek </a:t>
            </a:r>
            <a:r>
              <a:rPr lang="tr-TR" dirty="0"/>
              <a:t>süre…) </a:t>
            </a:r>
          </a:p>
          <a:p>
            <a:r>
              <a:rPr lang="tr-TR" dirty="0" smtClean="0"/>
              <a:t>Mutlaka </a:t>
            </a:r>
            <a:r>
              <a:rPr lang="tr-TR" dirty="0"/>
              <a:t>çift formanız olmalı ve bunları dönüşümlü olarak yıkayarak </a:t>
            </a:r>
            <a:r>
              <a:rPr lang="tr-TR" dirty="0" smtClean="0"/>
              <a:t>kullanmalısınız.</a:t>
            </a:r>
          </a:p>
          <a:p>
            <a:r>
              <a:rPr lang="tr-TR" dirty="0" smtClean="0"/>
              <a:t>Formalarınızı her çalışma sonrası yüksek derecede yıkamalısınız.</a:t>
            </a:r>
          </a:p>
          <a:p>
            <a:r>
              <a:rPr lang="tr-TR" dirty="0"/>
              <a:t>Formalarınızı okulda giyip çıkarmalı, kesinlikle forma ile toplu taşımaya binmemeli ve toplu bir ortama girmemelisiniz.</a:t>
            </a:r>
            <a:endParaRPr lang="tr-TR" dirty="0" smtClean="0"/>
          </a:p>
          <a:p>
            <a:r>
              <a:rPr lang="tr-TR" dirty="0" smtClean="0"/>
              <a:t>Maskelerinizi </a:t>
            </a:r>
            <a:r>
              <a:rPr lang="tr-TR" dirty="0"/>
              <a:t>gerekli durumlarda ve günde en az 2 defa değiştirmeyi unutmayınız</a:t>
            </a:r>
            <a:r>
              <a:rPr lang="tr-TR" dirty="0" smtClean="0"/>
              <a:t>.</a:t>
            </a:r>
          </a:p>
          <a:p>
            <a:r>
              <a:rPr lang="tr-TR" dirty="0"/>
              <a:t>Gerekli durumlarda diğer ekipmanları kullanmayı unutmayınız! (Gözlük, önlük, siperlik) </a:t>
            </a:r>
            <a:endParaRPr lang="tr-TR" dirty="0" smtClean="0"/>
          </a:p>
          <a:p>
            <a:r>
              <a:rPr lang="tr-TR" dirty="0"/>
              <a:t>Ç</a:t>
            </a:r>
            <a:r>
              <a:rPr lang="tr-TR" dirty="0" smtClean="0"/>
              <a:t>ay </a:t>
            </a:r>
            <a:r>
              <a:rPr lang="tr-TR" dirty="0"/>
              <a:t>molasında sosyal mesafeye ve açık alanda olmaya özen göstermelisiniz</a:t>
            </a:r>
            <a:r>
              <a:rPr lang="tr-TR" dirty="0" smtClean="0"/>
              <a:t>.</a:t>
            </a:r>
          </a:p>
          <a:p>
            <a:r>
              <a:rPr lang="tr-TR" dirty="0" smtClean="0"/>
              <a:t>Herhangi bir şüpheli temasta ilgili öğretim elemanına bilgilendirmelisiniz.</a:t>
            </a:r>
            <a:endParaRPr lang="tr-TR" dirty="0"/>
          </a:p>
        </p:txBody>
      </p:sp>
      <p:sp>
        <p:nvSpPr>
          <p:cNvPr id="2" name="Altbilgi Yer Tutucusu 1"/>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87248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3535" y="534170"/>
            <a:ext cx="10107171" cy="937579"/>
          </a:xfrm>
        </p:spPr>
        <p:style>
          <a:lnRef idx="2">
            <a:schemeClr val="dk1"/>
          </a:lnRef>
          <a:fillRef idx="1">
            <a:schemeClr val="lt1"/>
          </a:fillRef>
          <a:effectRef idx="0">
            <a:schemeClr val="dk1"/>
          </a:effectRef>
          <a:fontRef idx="minor">
            <a:schemeClr val="dk1"/>
          </a:fontRef>
        </p:style>
        <p:txBody>
          <a:bodyPr>
            <a:normAutofit/>
          </a:bodyPr>
          <a:lstStyle/>
          <a:p>
            <a:pPr algn="ctr"/>
            <a:r>
              <a:rPr lang="tr-TR" dirty="0" smtClean="0">
                <a:latin typeface="+mj-lt"/>
              </a:rPr>
              <a:t>Risk Nedir?</a:t>
            </a:r>
            <a:endParaRPr lang="tr-TR" dirty="0">
              <a:latin typeface="+mj-lt"/>
            </a:endParaRPr>
          </a:p>
        </p:txBody>
      </p:sp>
      <p:sp>
        <p:nvSpPr>
          <p:cNvPr id="3" name="İçerik Yer Tutucusu 2"/>
          <p:cNvSpPr>
            <a:spLocks noGrp="1"/>
          </p:cNvSpPr>
          <p:nvPr>
            <p:ph idx="1"/>
          </p:nvPr>
        </p:nvSpPr>
        <p:spPr>
          <a:xfrm>
            <a:off x="1707629" y="2070892"/>
            <a:ext cx="4138535" cy="926284"/>
          </a:xfrm>
        </p:spPr>
        <p:style>
          <a:lnRef idx="2">
            <a:schemeClr val="dk1"/>
          </a:lnRef>
          <a:fillRef idx="1">
            <a:schemeClr val="lt1"/>
          </a:fillRef>
          <a:effectRef idx="0">
            <a:schemeClr val="dk1"/>
          </a:effectRef>
          <a:fontRef idx="minor">
            <a:schemeClr val="dk1"/>
          </a:fontRef>
        </p:style>
        <p:txBody>
          <a:bodyPr>
            <a:normAutofit/>
          </a:bodyPr>
          <a:lstStyle/>
          <a:p>
            <a:r>
              <a:rPr lang="tr-TR" sz="2800" dirty="0">
                <a:latin typeface="+mj-lt"/>
              </a:rPr>
              <a:t>Zarara uğrama </a:t>
            </a:r>
            <a:r>
              <a:rPr lang="tr-TR" sz="2800" dirty="0" smtClean="0">
                <a:latin typeface="+mj-lt"/>
              </a:rPr>
              <a:t>tehlikesi</a:t>
            </a:r>
          </a:p>
          <a:p>
            <a:endParaRPr lang="tr-TR" dirty="0"/>
          </a:p>
        </p:txBody>
      </p:sp>
      <p:pic>
        <p:nvPicPr>
          <p:cNvPr id="6" name="Resim 5"/>
          <p:cNvPicPr>
            <a:picLocks noChangeAspect="1"/>
          </p:cNvPicPr>
          <p:nvPr/>
        </p:nvPicPr>
        <p:blipFill>
          <a:blip r:embed="rId2"/>
          <a:stretch>
            <a:fillRect/>
          </a:stretch>
        </p:blipFill>
        <p:spPr>
          <a:xfrm>
            <a:off x="1702026" y="3396212"/>
            <a:ext cx="2438400" cy="1876425"/>
          </a:xfrm>
          <a:prstGeom prst="rect">
            <a:avLst/>
          </a:prstGeom>
        </p:spPr>
      </p:pic>
      <p:sp>
        <p:nvSpPr>
          <p:cNvPr id="7" name="6 Çember Ok"/>
          <p:cNvSpPr/>
          <p:nvPr/>
        </p:nvSpPr>
        <p:spPr>
          <a:xfrm>
            <a:off x="6550702" y="2653259"/>
            <a:ext cx="2398426" cy="308797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Metin kutusu"/>
          <p:cNvSpPr txBox="1"/>
          <p:nvPr/>
        </p:nvSpPr>
        <p:spPr>
          <a:xfrm>
            <a:off x="6269316" y="4593271"/>
            <a:ext cx="550139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dirty="0" smtClean="0">
                <a:latin typeface="+mj-lt"/>
              </a:rPr>
              <a:t>Bu nedenle pek çoğu önlenebilir niteliktedir.</a:t>
            </a:r>
            <a:endParaRPr lang="tr-TR" sz="2800" dirty="0">
              <a:latin typeface="+mj-lt"/>
            </a:endParaRPr>
          </a:p>
        </p:txBody>
      </p:sp>
    </p:spTree>
    <p:extLst>
      <p:ext uri="{BB962C8B-B14F-4D97-AF65-F5344CB8AC3E}">
        <p14:creationId xmlns:p14="http://schemas.microsoft.com/office/powerpoint/2010/main" val="3317892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9422" y="3380499"/>
            <a:ext cx="2646485" cy="1692806"/>
          </a:xfrm>
        </p:spPr>
        <p:txBody>
          <a:bodyPr>
            <a:normAutofit/>
          </a:bodyPr>
          <a:lstStyle/>
          <a:p>
            <a:pPr algn="ctr"/>
            <a:r>
              <a:rPr lang="tr-TR" sz="2400" dirty="0" err="1" smtClean="0"/>
              <a:t>Covid</a:t>
            </a:r>
            <a:r>
              <a:rPr lang="tr-TR" sz="2400" dirty="0"/>
              <a:t> </a:t>
            </a:r>
            <a:r>
              <a:rPr lang="tr-TR" sz="2400" dirty="0" smtClean="0"/>
              <a:t>19 temas </a:t>
            </a:r>
            <a:br>
              <a:rPr lang="tr-TR" sz="2400" dirty="0" smtClean="0"/>
            </a:br>
            <a:r>
              <a:rPr lang="tr-TR" sz="2400" dirty="0" smtClean="0"/>
              <a:t>durumunda yapmanız </a:t>
            </a:r>
            <a:br>
              <a:rPr lang="tr-TR" sz="2400" dirty="0" smtClean="0"/>
            </a:br>
            <a:r>
              <a:rPr lang="tr-TR" sz="2400" dirty="0" smtClean="0"/>
              <a:t>gerekenler</a:t>
            </a:r>
            <a:endParaRPr lang="tr-TR" sz="2400" dirty="0"/>
          </a:p>
        </p:txBody>
      </p:sp>
      <p:pic>
        <p:nvPicPr>
          <p:cNvPr id="5" name="İçerik Yer Tutucusu 4"/>
          <p:cNvPicPr>
            <a:picLocks noGrp="1" noChangeAspect="1"/>
          </p:cNvPicPr>
          <p:nvPr>
            <p:ph idx="1"/>
          </p:nvPr>
        </p:nvPicPr>
        <p:blipFill rotWithShape="1">
          <a:blip r:embed="rId2"/>
          <a:srcRect l="14855" t="6360" r="12234" b="14519"/>
          <a:stretch/>
        </p:blipFill>
        <p:spPr>
          <a:xfrm>
            <a:off x="3410609" y="158118"/>
            <a:ext cx="8911126" cy="5873262"/>
          </a:xfrm>
          <a:prstGeom prst="rect">
            <a:avLst/>
          </a:prstGeom>
        </p:spPr>
      </p:pic>
      <p:sp>
        <p:nvSpPr>
          <p:cNvPr id="6" name="Sağ Ok 5"/>
          <p:cNvSpPr/>
          <p:nvPr/>
        </p:nvSpPr>
        <p:spPr>
          <a:xfrm>
            <a:off x="2092569" y="5424854"/>
            <a:ext cx="1855177" cy="254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7330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7905" y="1104222"/>
            <a:ext cx="9706707" cy="1280890"/>
          </a:xfrm>
        </p:spPr>
        <p:style>
          <a:lnRef idx="2">
            <a:schemeClr val="dk1"/>
          </a:lnRef>
          <a:fillRef idx="1">
            <a:schemeClr val="lt1"/>
          </a:fillRef>
          <a:effectRef idx="0">
            <a:schemeClr val="dk1"/>
          </a:effectRef>
          <a:fontRef idx="minor">
            <a:schemeClr val="dk1"/>
          </a:fontRef>
        </p:style>
        <p:txBody>
          <a:bodyPr/>
          <a:lstStyle/>
          <a:p>
            <a:r>
              <a:rPr lang="tr-TR" dirty="0" smtClean="0"/>
              <a:t>El hijyeninin sağlanması gereken durumlar</a:t>
            </a:r>
            <a:endParaRPr lang="tr-TR" dirty="0"/>
          </a:p>
        </p:txBody>
      </p:sp>
      <p:sp>
        <p:nvSpPr>
          <p:cNvPr id="3" name="İçerik Yer Tutucusu 2"/>
          <p:cNvSpPr>
            <a:spLocks noGrp="1"/>
          </p:cNvSpPr>
          <p:nvPr>
            <p:ph idx="1"/>
          </p:nvPr>
        </p:nvSpPr>
        <p:spPr>
          <a:xfrm>
            <a:off x="1798820" y="2493525"/>
            <a:ext cx="9698636" cy="4102148"/>
          </a:xfrm>
        </p:spPr>
        <p:style>
          <a:lnRef idx="2">
            <a:schemeClr val="dk1"/>
          </a:lnRef>
          <a:fillRef idx="1">
            <a:schemeClr val="lt1"/>
          </a:fillRef>
          <a:effectRef idx="0">
            <a:schemeClr val="dk1"/>
          </a:effectRef>
          <a:fontRef idx="minor">
            <a:schemeClr val="dk1"/>
          </a:fontRef>
        </p:style>
        <p:txBody>
          <a:bodyPr>
            <a:normAutofit/>
          </a:bodyPr>
          <a:lstStyle/>
          <a:p>
            <a:r>
              <a:rPr lang="tr-TR" dirty="0" smtClean="0"/>
              <a:t>Çalışmanıza başladığınızda </a:t>
            </a:r>
          </a:p>
          <a:p>
            <a:r>
              <a:rPr lang="tr-TR" dirty="0" smtClean="0"/>
              <a:t>Hasta ile temas öncesinde ve sonrasında</a:t>
            </a:r>
          </a:p>
          <a:p>
            <a:r>
              <a:rPr lang="tr-TR" dirty="0" smtClean="0"/>
              <a:t>Farklı hastalar ile temasların arasında</a:t>
            </a:r>
          </a:p>
          <a:p>
            <a:r>
              <a:rPr lang="tr-TR" dirty="0" smtClean="0"/>
              <a:t>Yaralar, pansuman ve sargılar, örnekler ve yatak takımlarıyla temas öncesi ve sonrasında</a:t>
            </a:r>
          </a:p>
          <a:p>
            <a:r>
              <a:rPr lang="tr-TR" dirty="0" smtClean="0"/>
              <a:t>Her türlü invazif girişim öncesinde</a:t>
            </a:r>
          </a:p>
          <a:p>
            <a:r>
              <a:rPr lang="tr-TR" dirty="0" smtClean="0"/>
              <a:t>İlaç uygulamaları öncesinde</a:t>
            </a:r>
          </a:p>
          <a:p>
            <a:r>
              <a:rPr lang="tr-TR" dirty="0" smtClean="0"/>
              <a:t>Hastanın her türlü dışkı ve teması sonrasında</a:t>
            </a:r>
          </a:p>
          <a:p>
            <a:r>
              <a:rPr lang="tr-TR" dirty="0" smtClean="0"/>
              <a:t>Vücut sıvısı ile temas sonrasında</a:t>
            </a:r>
          </a:p>
          <a:p>
            <a:r>
              <a:rPr lang="tr-TR" dirty="0" smtClean="0"/>
              <a:t>Eldivenleri çıkardıktan sonra</a:t>
            </a:r>
          </a:p>
          <a:p>
            <a:r>
              <a:rPr lang="tr-TR" dirty="0" smtClean="0"/>
              <a:t>Yemek yemeden önce</a:t>
            </a:r>
          </a:p>
        </p:txBody>
      </p:sp>
      <p:pic>
        <p:nvPicPr>
          <p:cNvPr id="4" name="Resim 3"/>
          <p:cNvPicPr>
            <a:picLocks noChangeAspect="1"/>
          </p:cNvPicPr>
          <p:nvPr/>
        </p:nvPicPr>
        <p:blipFill>
          <a:blip r:embed="rId2"/>
          <a:stretch>
            <a:fillRect/>
          </a:stretch>
        </p:blipFill>
        <p:spPr>
          <a:xfrm>
            <a:off x="7266005" y="0"/>
            <a:ext cx="4925995" cy="1188823"/>
          </a:xfrm>
          <a:prstGeom prst="rect">
            <a:avLst/>
          </a:prstGeom>
        </p:spPr>
      </p:pic>
    </p:spTree>
    <p:extLst>
      <p:ext uri="{BB962C8B-B14F-4D97-AF65-F5344CB8AC3E}">
        <p14:creationId xmlns:p14="http://schemas.microsoft.com/office/powerpoint/2010/main" val="1970636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4168" y="269823"/>
            <a:ext cx="8911687" cy="1229193"/>
          </a:xfrm>
        </p:spPr>
        <p:style>
          <a:lnRef idx="2">
            <a:schemeClr val="dk1"/>
          </a:lnRef>
          <a:fillRef idx="1">
            <a:schemeClr val="lt1"/>
          </a:fillRef>
          <a:effectRef idx="0">
            <a:schemeClr val="dk1"/>
          </a:effectRef>
          <a:fontRef idx="minor">
            <a:schemeClr val="dk1"/>
          </a:fontRef>
        </p:style>
        <p:txBody>
          <a:bodyPr/>
          <a:lstStyle/>
          <a:p>
            <a:r>
              <a:rPr lang="tr-TR" dirty="0" smtClean="0"/>
              <a:t>El yıkama</a:t>
            </a:r>
            <a:endParaRPr lang="tr-TR" dirty="0"/>
          </a:p>
        </p:txBody>
      </p:sp>
      <p:sp>
        <p:nvSpPr>
          <p:cNvPr id="3" name="İçerik Yer Tutucusu 2"/>
          <p:cNvSpPr>
            <a:spLocks noGrp="1"/>
          </p:cNvSpPr>
          <p:nvPr>
            <p:ph idx="1"/>
          </p:nvPr>
        </p:nvSpPr>
        <p:spPr>
          <a:xfrm>
            <a:off x="1798820" y="1588957"/>
            <a:ext cx="8934137" cy="4982715"/>
          </a:xfrm>
        </p:spPr>
        <p:style>
          <a:lnRef idx="2">
            <a:schemeClr val="dk1"/>
          </a:lnRef>
          <a:fillRef idx="1">
            <a:schemeClr val="lt1"/>
          </a:fillRef>
          <a:effectRef idx="0">
            <a:schemeClr val="dk1"/>
          </a:effectRef>
          <a:fontRef idx="minor">
            <a:schemeClr val="dk1"/>
          </a:fontRef>
        </p:style>
        <p:txBody>
          <a:bodyPr>
            <a:normAutofit/>
          </a:bodyPr>
          <a:lstStyle/>
          <a:p>
            <a:r>
              <a:rPr lang="tr-TR" dirty="0" smtClean="0"/>
              <a:t>Ellerde gözle görünür kir varsa, vücut sıvılarıyla görülebilir şekilde kirlenmişse su ve sabun kullanarak yıkamak gerekir. </a:t>
            </a:r>
          </a:p>
          <a:p>
            <a:pPr marL="0" indent="0">
              <a:buNone/>
            </a:pPr>
            <a:r>
              <a:rPr lang="tr-TR" b="1" dirty="0" smtClean="0"/>
              <a:t>Eller görünür şekilde kirli olmadığı durumlarda, sıralanan koşullarda alkol bazlı el temizlik ürünleri tercih edilebilir;</a:t>
            </a:r>
          </a:p>
          <a:p>
            <a:r>
              <a:rPr lang="tr-TR" dirty="0" smtClean="0"/>
              <a:t>Hastaya dokunmadan önce ve sonra</a:t>
            </a:r>
          </a:p>
          <a:p>
            <a:r>
              <a:rPr lang="tr-TR" dirty="0" smtClean="0"/>
              <a:t>Hasta bakımı esnasında</a:t>
            </a:r>
          </a:p>
          <a:p>
            <a:r>
              <a:rPr lang="tr-TR" dirty="0" smtClean="0"/>
              <a:t>İnvazif bir alet kullanımı öncesinde, </a:t>
            </a:r>
          </a:p>
          <a:p>
            <a:r>
              <a:rPr lang="tr-TR" dirty="0"/>
              <a:t>V</a:t>
            </a:r>
            <a:r>
              <a:rPr lang="tr-TR" dirty="0" smtClean="0"/>
              <a:t>ücut sıvı-salgılarıyla, </a:t>
            </a:r>
            <a:r>
              <a:rPr lang="tr-TR" dirty="0" err="1" smtClean="0"/>
              <a:t>mukoz</a:t>
            </a:r>
            <a:r>
              <a:rPr lang="tr-TR" dirty="0" smtClean="0"/>
              <a:t> </a:t>
            </a:r>
            <a:r>
              <a:rPr lang="tr-TR" dirty="0" err="1" smtClean="0"/>
              <a:t>membranlar</a:t>
            </a:r>
            <a:r>
              <a:rPr lang="tr-TR" dirty="0" smtClean="0"/>
              <a:t> ile, açık deri veya yara salgılarıyla temas sonrasında,</a:t>
            </a:r>
          </a:p>
          <a:p>
            <a:r>
              <a:rPr lang="tr-TR" dirty="0" smtClean="0"/>
              <a:t>Aynı hastanın kirli bölgesi ile temiz bölgesine temas etme arasında,</a:t>
            </a:r>
          </a:p>
          <a:p>
            <a:r>
              <a:rPr lang="tr-TR" dirty="0" smtClean="0"/>
              <a:t>Cansız yüzey ve nesnelerle temas sonrasında</a:t>
            </a:r>
          </a:p>
          <a:p>
            <a:r>
              <a:rPr lang="tr-TR" dirty="0" smtClean="0"/>
              <a:t> Eldivenleri çıkardıktan sonra </a:t>
            </a:r>
          </a:p>
        </p:txBody>
      </p:sp>
      <p:sp>
        <p:nvSpPr>
          <p:cNvPr id="7" name="Altbilgi Yer Tutucusu 6"/>
          <p:cNvSpPr>
            <a:spLocks noGrp="1"/>
          </p:cNvSpPr>
          <p:nvPr>
            <p:ph type="ftr" sz="quarter" idx="11"/>
          </p:nvPr>
        </p:nvSpPr>
        <p:spPr/>
        <p:txBody>
          <a:bodyPr/>
          <a:lstStyle/>
          <a:p>
            <a:r>
              <a:rPr lang="tr-TR" dirty="0"/>
              <a:t>WHO </a:t>
            </a:r>
            <a:r>
              <a:rPr lang="tr-TR" dirty="0" smtClean="0"/>
              <a:t>(2009) </a:t>
            </a:r>
            <a:r>
              <a:rPr lang="tr-TR" dirty="0"/>
              <a:t>El hijyeni </a:t>
            </a:r>
            <a:r>
              <a:rPr lang="tr-TR" dirty="0" smtClean="0"/>
              <a:t>Rehberi</a:t>
            </a:r>
            <a:endParaRPr lang="tr-TR" dirty="0"/>
          </a:p>
        </p:txBody>
      </p:sp>
    </p:spTree>
    <p:extLst>
      <p:ext uri="{BB962C8B-B14F-4D97-AF65-F5344CB8AC3E}">
        <p14:creationId xmlns:p14="http://schemas.microsoft.com/office/powerpoint/2010/main" val="260303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dirty="0" smtClean="0"/>
              <a:t>El yıkama</a:t>
            </a:r>
            <a:endParaRPr lang="tr-TR" dirty="0"/>
          </a:p>
        </p:txBody>
      </p:sp>
      <p:sp>
        <p:nvSpPr>
          <p:cNvPr id="3" name="İçerik Yer Tutucusu 2"/>
          <p:cNvSpPr>
            <a:spLocks noGrp="1"/>
          </p:cNvSpPr>
          <p:nvPr>
            <p:ph idx="1"/>
          </p:nvPr>
        </p:nvSpPr>
        <p:spPr>
          <a:xfrm>
            <a:off x="2593298" y="1967592"/>
            <a:ext cx="8919148" cy="4208834"/>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pPr>
            <a:r>
              <a:rPr lang="tr-TR" sz="2400" dirty="0" smtClean="0"/>
              <a:t>Eller iyice kurulanmalı ve havlu tek kullanımlık olmalıdır.</a:t>
            </a:r>
          </a:p>
          <a:p>
            <a:pPr algn="just">
              <a:lnSpc>
                <a:spcPct val="150000"/>
              </a:lnSpc>
            </a:pPr>
            <a:r>
              <a:rPr lang="tr-TR" sz="2400" dirty="0" smtClean="0"/>
              <a:t>Eldiven kullanımı el yıkama ihtiyacını ortadan kaldırmaz.</a:t>
            </a:r>
          </a:p>
          <a:p>
            <a:pPr algn="just">
              <a:lnSpc>
                <a:spcPct val="150000"/>
              </a:lnSpc>
            </a:pPr>
            <a:r>
              <a:rPr lang="tr-TR" sz="2400" dirty="0"/>
              <a:t>Açık renkli ojeler </a:t>
            </a:r>
            <a:r>
              <a:rPr lang="tr-TR" sz="2400" dirty="0" smtClean="0"/>
              <a:t>kullanılabilir.</a:t>
            </a:r>
          </a:p>
          <a:p>
            <a:pPr algn="just">
              <a:lnSpc>
                <a:spcPct val="150000"/>
              </a:lnSpc>
            </a:pPr>
            <a:r>
              <a:rPr lang="tr-TR" sz="2400" dirty="0"/>
              <a:t>Ancak çatlak veya kopmuş oje parçaları normal el yıkamanın ulaşamayacağı bakterilere ev sahipliği yapabilir. </a:t>
            </a:r>
          </a:p>
        </p:txBody>
      </p:sp>
      <p:sp>
        <p:nvSpPr>
          <p:cNvPr id="7" name="Altbilgi Yer Tutucusu 6"/>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354867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1387" y="338360"/>
            <a:ext cx="10180101" cy="1161828"/>
          </a:xfrm>
        </p:spPr>
        <p:style>
          <a:lnRef idx="2">
            <a:schemeClr val="dk1"/>
          </a:lnRef>
          <a:fillRef idx="1">
            <a:schemeClr val="lt1"/>
          </a:fillRef>
          <a:effectRef idx="0">
            <a:schemeClr val="dk1"/>
          </a:effectRef>
          <a:fontRef idx="minor">
            <a:schemeClr val="dk1"/>
          </a:fontRef>
        </p:style>
        <p:txBody>
          <a:bodyPr anchor="ctr"/>
          <a:lstStyle/>
          <a:p>
            <a:r>
              <a:rPr lang="tr-TR" dirty="0" smtClean="0"/>
              <a:t>Kişisel Koruyucu Ekipmanların Kullanımı</a:t>
            </a:r>
            <a:endParaRPr lang="tr-TR" dirty="0"/>
          </a:p>
        </p:txBody>
      </p:sp>
      <p:sp>
        <p:nvSpPr>
          <p:cNvPr id="3" name="İçerik Yer Tutucusu 2"/>
          <p:cNvSpPr>
            <a:spLocks noGrp="1"/>
          </p:cNvSpPr>
          <p:nvPr>
            <p:ph idx="1"/>
          </p:nvPr>
        </p:nvSpPr>
        <p:spPr>
          <a:xfrm>
            <a:off x="1723868" y="1804986"/>
            <a:ext cx="10237579" cy="4730725"/>
          </a:xfrm>
        </p:spPr>
        <p:style>
          <a:lnRef idx="2">
            <a:schemeClr val="dk1"/>
          </a:lnRef>
          <a:fillRef idx="1">
            <a:schemeClr val="lt1"/>
          </a:fillRef>
          <a:effectRef idx="0">
            <a:schemeClr val="dk1"/>
          </a:effectRef>
          <a:fontRef idx="minor">
            <a:schemeClr val="dk1"/>
          </a:fontRef>
        </p:style>
        <p:txBody>
          <a:bodyPr>
            <a:noAutofit/>
          </a:bodyPr>
          <a:lstStyle/>
          <a:p>
            <a:r>
              <a:rPr lang="tr-TR" sz="2400" dirty="0" smtClean="0"/>
              <a:t>Bir insandan diğer insana patojen transferini engelleyen teknik veya ekipman </a:t>
            </a:r>
            <a:r>
              <a:rPr lang="tr-TR" sz="2400" b="1" dirty="0" smtClean="0"/>
              <a:t>«bariyer» </a:t>
            </a:r>
            <a:r>
              <a:rPr lang="tr-TR" sz="2400" dirty="0" smtClean="0"/>
              <a:t>veya </a:t>
            </a:r>
            <a:r>
              <a:rPr lang="tr-TR" sz="2400" b="1" dirty="0" smtClean="0"/>
              <a:t>kişisel koruyucu ekipman </a:t>
            </a:r>
            <a:r>
              <a:rPr lang="tr-TR" sz="2400" dirty="0" smtClean="0"/>
              <a:t>(KKE) olarak adlandırılır. </a:t>
            </a:r>
          </a:p>
          <a:p>
            <a:pPr marL="0" indent="0">
              <a:buNone/>
            </a:pPr>
            <a:r>
              <a:rPr lang="tr-TR" sz="2400" b="1" dirty="0" smtClean="0"/>
              <a:t>En sık kullanılan KKE ve bariyerler</a:t>
            </a:r>
          </a:p>
          <a:p>
            <a:pPr lvl="1">
              <a:buClr>
                <a:schemeClr val="accent6"/>
              </a:buClr>
            </a:pPr>
            <a:r>
              <a:rPr lang="tr-TR" sz="2000" dirty="0" smtClean="0"/>
              <a:t>Maske ve solunum maskeleri</a:t>
            </a:r>
          </a:p>
          <a:p>
            <a:pPr lvl="1">
              <a:buClr>
                <a:schemeClr val="accent6"/>
              </a:buClr>
            </a:pPr>
            <a:r>
              <a:rPr lang="tr-TR" sz="2000" dirty="0" smtClean="0"/>
              <a:t>Önlükler</a:t>
            </a:r>
          </a:p>
          <a:p>
            <a:pPr lvl="1">
              <a:buClr>
                <a:schemeClr val="accent6"/>
              </a:buClr>
            </a:pPr>
            <a:r>
              <a:rPr lang="tr-TR" sz="2000" dirty="0" smtClean="0"/>
              <a:t>Eldivenler</a:t>
            </a:r>
          </a:p>
          <a:p>
            <a:pPr lvl="1">
              <a:buClr>
                <a:schemeClr val="accent6"/>
              </a:buClr>
            </a:pPr>
            <a:r>
              <a:rPr lang="tr-TR" sz="2000" dirty="0" smtClean="0"/>
              <a:t>Özel odalar</a:t>
            </a:r>
          </a:p>
          <a:p>
            <a:pPr lvl="1">
              <a:buClr>
                <a:schemeClr val="accent6"/>
              </a:buClr>
            </a:pPr>
            <a:r>
              <a:rPr lang="tr-TR" sz="2000" dirty="0" smtClean="0"/>
              <a:t>Çarşaflar</a:t>
            </a:r>
          </a:p>
          <a:p>
            <a:pPr lvl="1">
              <a:buClr>
                <a:schemeClr val="accent6"/>
              </a:buClr>
            </a:pPr>
            <a:r>
              <a:rPr lang="tr-TR" sz="2000" dirty="0" smtClean="0"/>
              <a:t>Çöp için kullanılan su geçirmez atık poşetleri</a:t>
            </a:r>
          </a:p>
          <a:p>
            <a:pPr lvl="1">
              <a:buClr>
                <a:schemeClr val="accent6"/>
              </a:buClr>
            </a:pPr>
            <a:endParaRPr lang="tr-TR" sz="2000" dirty="0" smtClean="0"/>
          </a:p>
        </p:txBody>
      </p:sp>
    </p:spTree>
    <p:extLst>
      <p:ext uri="{BB962C8B-B14F-4D97-AF65-F5344CB8AC3E}">
        <p14:creationId xmlns:p14="http://schemas.microsoft.com/office/powerpoint/2010/main" val="2145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8775" y="404734"/>
            <a:ext cx="9875837" cy="1034322"/>
          </a:xfrm>
        </p:spPr>
        <p:style>
          <a:lnRef idx="2">
            <a:schemeClr val="dk1"/>
          </a:lnRef>
          <a:fillRef idx="1">
            <a:schemeClr val="lt1"/>
          </a:fillRef>
          <a:effectRef idx="0">
            <a:schemeClr val="dk1"/>
          </a:effectRef>
          <a:fontRef idx="minor">
            <a:schemeClr val="dk1"/>
          </a:fontRef>
        </p:style>
        <p:txBody>
          <a:bodyPr/>
          <a:lstStyle/>
          <a:p>
            <a:r>
              <a:rPr lang="tr-TR" dirty="0" smtClean="0"/>
              <a:t>Etkili kişisel koruyucu ekipman kullanımı için;</a:t>
            </a:r>
            <a:endParaRPr lang="tr-TR" dirty="0"/>
          </a:p>
        </p:txBody>
      </p:sp>
      <p:sp>
        <p:nvSpPr>
          <p:cNvPr id="3" name="İçerik Yer Tutucusu 2"/>
          <p:cNvSpPr>
            <a:spLocks noGrp="1"/>
          </p:cNvSpPr>
          <p:nvPr>
            <p:ph idx="1"/>
          </p:nvPr>
        </p:nvSpPr>
        <p:spPr>
          <a:xfrm>
            <a:off x="1633927" y="1576542"/>
            <a:ext cx="10163577" cy="4474061"/>
          </a:xfrm>
        </p:spPr>
        <p:style>
          <a:lnRef idx="2">
            <a:schemeClr val="dk1"/>
          </a:lnRef>
          <a:fillRef idx="1">
            <a:schemeClr val="lt1"/>
          </a:fillRef>
          <a:effectRef idx="0">
            <a:schemeClr val="dk1"/>
          </a:effectRef>
          <a:fontRef idx="minor">
            <a:schemeClr val="dk1"/>
          </a:fontRef>
        </p:style>
        <p:txBody>
          <a:bodyPr>
            <a:noAutofit/>
          </a:bodyPr>
          <a:lstStyle/>
          <a:p>
            <a:r>
              <a:rPr lang="tr-TR" sz="2400" dirty="0" smtClean="0"/>
              <a:t>Kişisel koruyucu ekipmanı hastayla temas etmeden önce tercihen hastanın odasına girmeden giyin. </a:t>
            </a:r>
          </a:p>
          <a:p>
            <a:r>
              <a:rPr lang="tr-TR" sz="2400" dirty="0" smtClean="0"/>
              <a:t>Kişisel koruyucu ekipmanı giydikten sonra yüzey ve eşyalara mümkün olduğunca az temas edin.</a:t>
            </a:r>
          </a:p>
          <a:p>
            <a:r>
              <a:rPr lang="tr-TR" sz="2400" dirty="0" smtClean="0"/>
              <a:t>Eldivenli ellerinizi yüzünüze temas etmekten kaçının.</a:t>
            </a:r>
          </a:p>
          <a:p>
            <a:r>
              <a:rPr lang="tr-TR" sz="2400" dirty="0" smtClean="0"/>
              <a:t>Eldivenlerin zedelenmesi ya da kirlenmesi sonucu yenisiyle değiştirin.</a:t>
            </a:r>
          </a:p>
          <a:p>
            <a:r>
              <a:rPr lang="tr-TR" sz="2400" dirty="0" smtClean="0"/>
              <a:t>Kişisel gözlükler koruyucu gözlüklerin yerine kullanılmamalıdır.</a:t>
            </a:r>
          </a:p>
          <a:p>
            <a:r>
              <a:rPr lang="tr-TR" sz="2400" dirty="0" smtClean="0"/>
              <a:t>Kişisel koruyucu ekipmanlarınızı izolasyon önlemleri kategorisine göre belirleyin.</a:t>
            </a:r>
          </a:p>
          <a:p>
            <a:r>
              <a:rPr lang="tr-TR" sz="2400" dirty="0" err="1" smtClean="0"/>
              <a:t>Kontamine</a:t>
            </a:r>
            <a:r>
              <a:rPr lang="tr-TR" sz="2400" dirty="0" smtClean="0"/>
              <a:t> kişisel koruyucu ekipmanlarla temas etmekten kaçının.</a:t>
            </a:r>
          </a:p>
        </p:txBody>
      </p:sp>
    </p:spTree>
    <p:extLst>
      <p:ext uri="{BB962C8B-B14F-4D97-AF65-F5344CB8AC3E}">
        <p14:creationId xmlns:p14="http://schemas.microsoft.com/office/powerpoint/2010/main" val="1034113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8092" y="459218"/>
            <a:ext cx="9390275" cy="784965"/>
          </a:xfrm>
        </p:spPr>
        <p:style>
          <a:lnRef idx="2">
            <a:schemeClr val="dk1"/>
          </a:lnRef>
          <a:fillRef idx="1">
            <a:schemeClr val="lt1"/>
          </a:fillRef>
          <a:effectRef idx="0">
            <a:schemeClr val="dk1"/>
          </a:effectRef>
          <a:fontRef idx="minor">
            <a:schemeClr val="dk1"/>
          </a:fontRef>
        </p:style>
        <p:txBody>
          <a:bodyPr/>
          <a:lstStyle/>
          <a:p>
            <a:r>
              <a:rPr lang="tr-TR" dirty="0" smtClean="0"/>
              <a:t>İzolasyon Sistemleri</a:t>
            </a:r>
            <a:endParaRPr lang="tr-TR" dirty="0"/>
          </a:p>
        </p:txBody>
      </p:sp>
      <p:sp>
        <p:nvSpPr>
          <p:cNvPr id="3" name="İçerik Yer Tutucusu 2"/>
          <p:cNvSpPr>
            <a:spLocks noGrp="1"/>
          </p:cNvSpPr>
          <p:nvPr>
            <p:ph idx="1"/>
          </p:nvPr>
        </p:nvSpPr>
        <p:spPr>
          <a:xfrm>
            <a:off x="2372014" y="1644825"/>
            <a:ext cx="9356353" cy="3710946"/>
          </a:xfrm>
        </p:spPr>
        <p:style>
          <a:lnRef idx="2">
            <a:schemeClr val="dk1"/>
          </a:lnRef>
          <a:fillRef idx="1">
            <a:schemeClr val="lt1"/>
          </a:fillRef>
          <a:effectRef idx="0">
            <a:schemeClr val="dk1"/>
          </a:effectRef>
          <a:fontRef idx="minor">
            <a:schemeClr val="dk1"/>
          </a:fontRef>
        </p:style>
        <p:txBody>
          <a:bodyPr>
            <a:noAutofit/>
          </a:bodyPr>
          <a:lstStyle/>
          <a:p>
            <a:r>
              <a:rPr lang="tr-TR" sz="2400" dirty="0" smtClean="0"/>
              <a:t>İzolasyon enfeksiyon yayılımını engelleyen veya sınırlayan tekniklere verilen addır. </a:t>
            </a:r>
          </a:p>
          <a:p>
            <a:r>
              <a:rPr lang="tr-TR" sz="2400" dirty="0" smtClean="0"/>
              <a:t>1. enfeksiyon potansiyeline sahip organizmaların kan veya vücut salgıları yoluyla bulaşmasını engellemek için tüm hastalara yönelik </a:t>
            </a:r>
            <a:r>
              <a:rPr lang="tr-TR" sz="2400" b="1" dirty="0" smtClean="0"/>
              <a:t>Standart Önlemler</a:t>
            </a:r>
          </a:p>
          <a:p>
            <a:r>
              <a:rPr lang="tr-TR" sz="2400" dirty="0" smtClean="0"/>
              <a:t>2. belgelenmiş veya şüphelenilen enfeksiyonlara sahip hastalardaki yüksek bulaşıcılığa sahip veya </a:t>
            </a:r>
            <a:r>
              <a:rPr lang="tr-TR" sz="2400" dirty="0" err="1" smtClean="0"/>
              <a:t>epidemik</a:t>
            </a:r>
            <a:r>
              <a:rPr lang="tr-TR" sz="2400" dirty="0" smtClean="0"/>
              <a:t> olarak önemli patojenlerin </a:t>
            </a:r>
            <a:r>
              <a:rPr lang="tr-TR" sz="2400" b="1" dirty="0" smtClean="0"/>
              <a:t>Bulaşmaya Dayalı Önlemler </a:t>
            </a:r>
            <a:endParaRPr lang="tr-TR" sz="2400" b="1" dirty="0"/>
          </a:p>
        </p:txBody>
      </p:sp>
    </p:spTree>
    <p:extLst>
      <p:ext uri="{BB962C8B-B14F-4D97-AF65-F5344CB8AC3E}">
        <p14:creationId xmlns:p14="http://schemas.microsoft.com/office/powerpoint/2010/main" val="911250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4663" y="97795"/>
            <a:ext cx="10615748" cy="798850"/>
          </a:xfrm>
        </p:spPr>
        <p:txBody>
          <a:bodyPr>
            <a:normAutofit fontScale="90000"/>
          </a:bodyPr>
          <a:lstStyle/>
          <a:p>
            <a:r>
              <a:rPr lang="tr-TR" sz="2400" dirty="0">
                <a:solidFill>
                  <a:schemeClr val="tx1"/>
                </a:solidFill>
              </a:rPr>
              <a:t>Öğrencilerin enfeksiyon kontrolü ve bağışıklama ile ilgili riskleri önleme yöntemleri (n=576)</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238211831"/>
              </p:ext>
            </p:extLst>
          </p:nvPr>
        </p:nvGraphicFramePr>
        <p:xfrm>
          <a:off x="748145" y="896645"/>
          <a:ext cx="10411085" cy="5974780"/>
        </p:xfrm>
        <a:graphic>
          <a:graphicData uri="http://schemas.openxmlformats.org/drawingml/2006/table">
            <a:tbl>
              <a:tblPr firstRow="1" firstCol="1" bandRow="1">
                <a:tableStyleId>{5C22544A-7EE6-4342-B048-85BDC9FD1C3A}</a:tableStyleId>
              </a:tblPr>
              <a:tblGrid>
                <a:gridCol w="3203512">
                  <a:extLst>
                    <a:ext uri="{9D8B030D-6E8A-4147-A177-3AD203B41FA5}">
                      <a16:colId xmlns:a16="http://schemas.microsoft.com/office/drawing/2014/main" val="20000"/>
                    </a:ext>
                  </a:extLst>
                </a:gridCol>
                <a:gridCol w="3052395">
                  <a:extLst>
                    <a:ext uri="{9D8B030D-6E8A-4147-A177-3AD203B41FA5}">
                      <a16:colId xmlns:a16="http://schemas.microsoft.com/office/drawing/2014/main" val="20001"/>
                    </a:ext>
                  </a:extLst>
                </a:gridCol>
                <a:gridCol w="4155178">
                  <a:extLst>
                    <a:ext uri="{9D8B030D-6E8A-4147-A177-3AD203B41FA5}">
                      <a16:colId xmlns:a16="http://schemas.microsoft.com/office/drawing/2014/main" val="20002"/>
                    </a:ext>
                  </a:extLst>
                </a:gridCol>
              </a:tblGrid>
              <a:tr h="488380">
                <a:tc>
                  <a:txBody>
                    <a:bodyPr/>
                    <a:lstStyle/>
                    <a:p>
                      <a:pPr algn="just">
                        <a:lnSpc>
                          <a:spcPct val="150000"/>
                        </a:lnSpc>
                        <a:spcAft>
                          <a:spcPts val="0"/>
                        </a:spcAft>
                      </a:pPr>
                      <a:r>
                        <a:rPr lang="tr-TR" sz="1000" dirty="0">
                          <a:solidFill>
                            <a:schemeClr val="tx1"/>
                          </a:solidFill>
                          <a:effectLst/>
                        </a:rPr>
                        <a:t>Enfeksiyon Kontrolü ve Bağışıklama ile İlgili Riskleri Önleme Yöntemleri</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N</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extLst>
                  <a:ext uri="{0D108BD9-81ED-4DB2-BD59-A6C34878D82A}">
                    <a16:rowId xmlns:a16="http://schemas.microsoft.com/office/drawing/2014/main" val="10000"/>
                  </a:ext>
                </a:extLst>
              </a:tr>
              <a:tr h="1068641">
                <a:tc>
                  <a:txBody>
                    <a:bodyPr/>
                    <a:lstStyle/>
                    <a:p>
                      <a:pPr algn="just">
                        <a:lnSpc>
                          <a:spcPct val="150000"/>
                        </a:lnSpc>
                        <a:spcAft>
                          <a:spcPts val="0"/>
                        </a:spcAft>
                      </a:pPr>
                      <a:r>
                        <a:rPr lang="tr-TR" sz="1000" dirty="0">
                          <a:solidFill>
                            <a:schemeClr val="tx1"/>
                          </a:solidFill>
                          <a:effectLst/>
                        </a:rPr>
                        <a:t>Kişisel koruyucu kullanımı*</a:t>
                      </a:r>
                    </a:p>
                    <a:p>
                      <a:pPr algn="just">
                        <a:lnSpc>
                          <a:spcPct val="150000"/>
                        </a:lnSpc>
                        <a:spcAft>
                          <a:spcPts val="0"/>
                        </a:spcAft>
                      </a:pPr>
                      <a:r>
                        <a:rPr lang="tr-TR" sz="1000" dirty="0">
                          <a:solidFill>
                            <a:schemeClr val="tx1"/>
                          </a:solidFill>
                          <a:effectLst/>
                        </a:rPr>
                        <a:t>Eldiven kullanan</a:t>
                      </a:r>
                    </a:p>
                    <a:p>
                      <a:pPr algn="just">
                        <a:lnSpc>
                          <a:spcPct val="150000"/>
                        </a:lnSpc>
                        <a:spcAft>
                          <a:spcPts val="0"/>
                        </a:spcAft>
                      </a:pPr>
                      <a:r>
                        <a:rPr lang="tr-TR" sz="1000" dirty="0">
                          <a:solidFill>
                            <a:schemeClr val="tx1"/>
                          </a:solidFill>
                          <a:effectLst/>
                        </a:rPr>
                        <a:t>Maske kullanan</a:t>
                      </a:r>
                    </a:p>
                    <a:p>
                      <a:pPr algn="just">
                        <a:lnSpc>
                          <a:spcPct val="150000"/>
                        </a:lnSpc>
                        <a:spcAft>
                          <a:spcPts val="0"/>
                        </a:spcAft>
                      </a:pPr>
                      <a:r>
                        <a:rPr lang="tr-TR" sz="1000" dirty="0">
                          <a:solidFill>
                            <a:schemeClr val="tx1"/>
                          </a:solidFill>
                          <a:effectLst/>
                        </a:rPr>
                        <a:t>Önlük kullanan</a:t>
                      </a:r>
                    </a:p>
                    <a:p>
                      <a:pPr algn="just">
                        <a:lnSpc>
                          <a:spcPct val="150000"/>
                        </a:lnSpc>
                        <a:spcAft>
                          <a:spcPts val="0"/>
                        </a:spcAft>
                      </a:pPr>
                      <a:r>
                        <a:rPr lang="tr-TR" sz="1000" dirty="0">
                          <a:solidFill>
                            <a:schemeClr val="tx1"/>
                          </a:solidFill>
                          <a:effectLst/>
                        </a:rPr>
                        <a:t>Gözlük kullanan</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553</a:t>
                      </a:r>
                    </a:p>
                    <a:p>
                      <a:pPr algn="ctr">
                        <a:lnSpc>
                          <a:spcPct val="150000"/>
                        </a:lnSpc>
                        <a:spcAft>
                          <a:spcPts val="0"/>
                        </a:spcAft>
                      </a:pPr>
                      <a:r>
                        <a:rPr lang="tr-TR" sz="1000" dirty="0">
                          <a:solidFill>
                            <a:schemeClr val="tx1"/>
                          </a:solidFill>
                          <a:effectLst/>
                        </a:rPr>
                        <a:t>224</a:t>
                      </a:r>
                    </a:p>
                    <a:p>
                      <a:pPr algn="ctr">
                        <a:lnSpc>
                          <a:spcPct val="150000"/>
                        </a:lnSpc>
                        <a:spcAft>
                          <a:spcPts val="0"/>
                        </a:spcAft>
                      </a:pPr>
                      <a:r>
                        <a:rPr lang="tr-TR" sz="1000" dirty="0">
                          <a:solidFill>
                            <a:schemeClr val="tx1"/>
                          </a:solidFill>
                          <a:effectLst/>
                        </a:rPr>
                        <a:t>  22</a:t>
                      </a:r>
                    </a:p>
                    <a:p>
                      <a:pPr algn="ctr">
                        <a:lnSpc>
                          <a:spcPct val="150000"/>
                        </a:lnSpc>
                        <a:spcAft>
                          <a:spcPts val="0"/>
                        </a:spcAft>
                      </a:pPr>
                      <a:r>
                        <a:rPr lang="tr-TR" sz="1000" dirty="0">
                          <a:solidFill>
                            <a:schemeClr val="tx1"/>
                          </a:solidFill>
                          <a:effectLst/>
                        </a:rPr>
                        <a:t>   6</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88.2</a:t>
                      </a:r>
                    </a:p>
                    <a:p>
                      <a:pPr algn="ctr">
                        <a:lnSpc>
                          <a:spcPct val="150000"/>
                        </a:lnSpc>
                        <a:spcAft>
                          <a:spcPts val="0"/>
                        </a:spcAft>
                      </a:pPr>
                      <a:r>
                        <a:rPr lang="tr-TR" sz="1000" dirty="0">
                          <a:solidFill>
                            <a:schemeClr val="tx1"/>
                          </a:solidFill>
                          <a:effectLst/>
                        </a:rPr>
                        <a:t>43.7</a:t>
                      </a:r>
                    </a:p>
                    <a:p>
                      <a:pPr algn="ctr">
                        <a:lnSpc>
                          <a:spcPct val="150000"/>
                        </a:lnSpc>
                        <a:spcAft>
                          <a:spcPts val="0"/>
                        </a:spcAft>
                      </a:pPr>
                      <a:r>
                        <a:rPr lang="tr-TR" sz="1000" dirty="0">
                          <a:solidFill>
                            <a:schemeClr val="tx1"/>
                          </a:solidFill>
                          <a:effectLst/>
                        </a:rPr>
                        <a:t>  3.5</a:t>
                      </a:r>
                    </a:p>
                    <a:p>
                      <a:pPr algn="ctr">
                        <a:lnSpc>
                          <a:spcPct val="150000"/>
                        </a:lnSpc>
                        <a:spcAft>
                          <a:spcPts val="0"/>
                        </a:spcAft>
                      </a:pPr>
                      <a:r>
                        <a:rPr lang="tr-TR" sz="1000" dirty="0">
                          <a:solidFill>
                            <a:schemeClr val="tx1"/>
                          </a:solidFill>
                          <a:effectLst/>
                        </a:rPr>
                        <a:t>  1.0</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1"/>
                  </a:ext>
                </a:extLst>
              </a:tr>
              <a:tr h="885723">
                <a:tc>
                  <a:txBody>
                    <a:bodyPr/>
                    <a:lstStyle/>
                    <a:p>
                      <a:pPr>
                        <a:lnSpc>
                          <a:spcPct val="150000"/>
                        </a:lnSpc>
                        <a:spcAft>
                          <a:spcPts val="0"/>
                        </a:spcAft>
                      </a:pPr>
                      <a:r>
                        <a:rPr lang="tr-TR" sz="1000" dirty="0">
                          <a:solidFill>
                            <a:schemeClr val="tx1"/>
                          </a:solidFill>
                          <a:effectLst/>
                        </a:rPr>
                        <a:t>Antiseptik kullanımı</a:t>
                      </a:r>
                    </a:p>
                    <a:p>
                      <a:pPr>
                        <a:lnSpc>
                          <a:spcPct val="150000"/>
                        </a:lnSpc>
                        <a:spcAft>
                          <a:spcPts val="0"/>
                        </a:spcAft>
                      </a:pPr>
                      <a:r>
                        <a:rPr lang="tr-TR" sz="1000" dirty="0">
                          <a:solidFill>
                            <a:schemeClr val="tx1"/>
                          </a:solidFill>
                          <a:effectLst/>
                        </a:rPr>
                        <a:t>Hiç</a:t>
                      </a:r>
                    </a:p>
                    <a:p>
                      <a:pPr>
                        <a:lnSpc>
                          <a:spcPct val="150000"/>
                        </a:lnSpc>
                        <a:spcAft>
                          <a:spcPts val="0"/>
                        </a:spcAft>
                      </a:pPr>
                      <a:r>
                        <a:rPr lang="tr-TR" sz="1000" dirty="0" smtClean="0">
                          <a:solidFill>
                            <a:schemeClr val="tx1"/>
                          </a:solidFill>
                          <a:effectLst/>
                        </a:rPr>
                        <a:t>Ara sıra</a:t>
                      </a:r>
                      <a:endParaRPr lang="tr-TR" sz="1000" dirty="0">
                        <a:solidFill>
                          <a:schemeClr val="tx1"/>
                        </a:solidFill>
                        <a:effectLst/>
                      </a:endParaRPr>
                    </a:p>
                    <a:p>
                      <a:pPr>
                        <a:lnSpc>
                          <a:spcPct val="150000"/>
                        </a:lnSpc>
                        <a:spcAft>
                          <a:spcPts val="0"/>
                        </a:spcAft>
                      </a:pPr>
                      <a:r>
                        <a:rPr lang="tr-TR" sz="1000" dirty="0">
                          <a:solidFill>
                            <a:schemeClr val="tx1"/>
                          </a:solidFill>
                          <a:effectLst/>
                        </a:rPr>
                        <a:t>Sıklıkla</a:t>
                      </a:r>
                    </a:p>
                    <a:p>
                      <a:pPr>
                        <a:lnSpc>
                          <a:spcPct val="150000"/>
                        </a:lnSpc>
                        <a:spcAft>
                          <a:spcPts val="0"/>
                        </a:spcAft>
                      </a:pPr>
                      <a:r>
                        <a:rPr lang="tr-TR" sz="1000" dirty="0">
                          <a:solidFill>
                            <a:schemeClr val="tx1"/>
                          </a:solidFill>
                          <a:effectLst/>
                        </a:rPr>
                        <a:t>Her zaman</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 12</a:t>
                      </a:r>
                    </a:p>
                    <a:p>
                      <a:pPr algn="ctr">
                        <a:lnSpc>
                          <a:spcPct val="150000"/>
                        </a:lnSpc>
                        <a:spcAft>
                          <a:spcPts val="0"/>
                        </a:spcAft>
                      </a:pPr>
                      <a:r>
                        <a:rPr lang="tr-TR" sz="1000" dirty="0">
                          <a:solidFill>
                            <a:schemeClr val="tx1"/>
                          </a:solidFill>
                          <a:effectLst/>
                        </a:rPr>
                        <a:t>111</a:t>
                      </a:r>
                    </a:p>
                    <a:p>
                      <a:pPr algn="ctr">
                        <a:lnSpc>
                          <a:spcPct val="150000"/>
                        </a:lnSpc>
                        <a:spcAft>
                          <a:spcPts val="0"/>
                        </a:spcAft>
                      </a:pPr>
                      <a:r>
                        <a:rPr lang="tr-TR" sz="1000" dirty="0">
                          <a:solidFill>
                            <a:schemeClr val="tx1"/>
                          </a:solidFill>
                          <a:effectLst/>
                        </a:rPr>
                        <a:t>338</a:t>
                      </a:r>
                    </a:p>
                    <a:p>
                      <a:pPr algn="ctr">
                        <a:lnSpc>
                          <a:spcPct val="150000"/>
                        </a:lnSpc>
                        <a:spcAft>
                          <a:spcPts val="0"/>
                        </a:spcAft>
                      </a:pPr>
                      <a:r>
                        <a:rPr lang="tr-TR" sz="1000" dirty="0">
                          <a:solidFill>
                            <a:schemeClr val="tx1"/>
                          </a:solidFill>
                          <a:effectLst/>
                        </a:rPr>
                        <a:t>120</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  2.1</a:t>
                      </a:r>
                    </a:p>
                    <a:p>
                      <a:pPr algn="ctr">
                        <a:lnSpc>
                          <a:spcPct val="150000"/>
                        </a:lnSpc>
                        <a:spcAft>
                          <a:spcPts val="0"/>
                        </a:spcAft>
                      </a:pPr>
                      <a:r>
                        <a:rPr lang="tr-TR" sz="1000" dirty="0">
                          <a:solidFill>
                            <a:schemeClr val="tx1"/>
                          </a:solidFill>
                          <a:effectLst/>
                        </a:rPr>
                        <a:t>19.1</a:t>
                      </a:r>
                    </a:p>
                    <a:p>
                      <a:pPr algn="ctr">
                        <a:lnSpc>
                          <a:spcPct val="150000"/>
                        </a:lnSpc>
                        <a:spcAft>
                          <a:spcPts val="0"/>
                        </a:spcAft>
                      </a:pPr>
                      <a:r>
                        <a:rPr lang="tr-TR" sz="1000" dirty="0">
                          <a:solidFill>
                            <a:schemeClr val="tx1"/>
                          </a:solidFill>
                          <a:effectLst/>
                        </a:rPr>
                        <a:t>58.2</a:t>
                      </a:r>
                    </a:p>
                    <a:p>
                      <a:pPr algn="ctr">
                        <a:lnSpc>
                          <a:spcPct val="150000"/>
                        </a:lnSpc>
                        <a:spcAft>
                          <a:spcPts val="0"/>
                        </a:spcAft>
                      </a:pPr>
                      <a:r>
                        <a:rPr lang="tr-TR" sz="1000" dirty="0">
                          <a:solidFill>
                            <a:schemeClr val="tx1"/>
                          </a:solidFill>
                          <a:effectLst/>
                        </a:rPr>
                        <a:t>20.7</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2"/>
                  </a:ext>
                </a:extLst>
              </a:tr>
              <a:tr h="823576">
                <a:tc>
                  <a:txBody>
                    <a:bodyPr/>
                    <a:lstStyle/>
                    <a:p>
                      <a:pPr>
                        <a:lnSpc>
                          <a:spcPct val="150000"/>
                        </a:lnSpc>
                        <a:spcAft>
                          <a:spcPts val="0"/>
                        </a:spcAft>
                      </a:pPr>
                      <a:r>
                        <a:rPr lang="tr-TR" sz="1000" dirty="0">
                          <a:solidFill>
                            <a:schemeClr val="tx1"/>
                          </a:solidFill>
                          <a:effectLst/>
                        </a:rPr>
                        <a:t>Ellerini yıkama durumu*</a:t>
                      </a:r>
                    </a:p>
                    <a:p>
                      <a:pPr>
                        <a:lnSpc>
                          <a:spcPct val="150000"/>
                        </a:lnSpc>
                        <a:spcAft>
                          <a:spcPts val="0"/>
                        </a:spcAft>
                      </a:pPr>
                      <a:r>
                        <a:rPr lang="tr-TR" sz="1000" dirty="0">
                          <a:solidFill>
                            <a:schemeClr val="tx1"/>
                          </a:solidFill>
                          <a:effectLst/>
                        </a:rPr>
                        <a:t>Hastaya temas etmeden önce        </a:t>
                      </a:r>
                    </a:p>
                    <a:p>
                      <a:pPr>
                        <a:lnSpc>
                          <a:spcPct val="150000"/>
                        </a:lnSpc>
                        <a:spcAft>
                          <a:spcPts val="0"/>
                        </a:spcAft>
                      </a:pPr>
                      <a:r>
                        <a:rPr lang="tr-TR" sz="1000" dirty="0">
                          <a:solidFill>
                            <a:schemeClr val="tx1"/>
                          </a:solidFill>
                          <a:effectLst/>
                        </a:rPr>
                        <a:t>Hastaya temas ettikten sonra</a:t>
                      </a:r>
                    </a:p>
                    <a:p>
                      <a:pPr>
                        <a:lnSpc>
                          <a:spcPct val="150000"/>
                        </a:lnSpc>
                        <a:spcAft>
                          <a:spcPts val="0"/>
                        </a:spcAft>
                      </a:pPr>
                      <a:r>
                        <a:rPr lang="tr-TR" sz="1000" dirty="0">
                          <a:solidFill>
                            <a:schemeClr val="tx1"/>
                          </a:solidFill>
                          <a:effectLst/>
                        </a:rPr>
                        <a:t>Hastadan hastaya geçişte    </a:t>
                      </a:r>
                    </a:p>
                    <a:p>
                      <a:pPr>
                        <a:lnSpc>
                          <a:spcPct val="150000"/>
                        </a:lnSpc>
                        <a:spcAft>
                          <a:spcPts val="0"/>
                        </a:spcAft>
                      </a:pPr>
                      <a:r>
                        <a:rPr lang="tr-TR" sz="1000" dirty="0">
                          <a:solidFill>
                            <a:schemeClr val="tx1"/>
                          </a:solidFill>
                          <a:effectLst/>
                        </a:rPr>
                        <a:t>Eldiven çıkardıktan sonra</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459</a:t>
                      </a:r>
                    </a:p>
                    <a:p>
                      <a:pPr algn="ctr">
                        <a:lnSpc>
                          <a:spcPct val="150000"/>
                        </a:lnSpc>
                        <a:spcAft>
                          <a:spcPts val="0"/>
                        </a:spcAft>
                      </a:pPr>
                      <a:r>
                        <a:rPr lang="tr-TR" sz="1000" dirty="0">
                          <a:solidFill>
                            <a:schemeClr val="tx1"/>
                          </a:solidFill>
                          <a:effectLst/>
                        </a:rPr>
                        <a:t>568</a:t>
                      </a:r>
                    </a:p>
                    <a:p>
                      <a:pPr algn="ctr">
                        <a:lnSpc>
                          <a:spcPct val="150000"/>
                        </a:lnSpc>
                        <a:spcAft>
                          <a:spcPts val="0"/>
                        </a:spcAft>
                      </a:pPr>
                      <a:r>
                        <a:rPr lang="tr-TR" sz="1000" dirty="0">
                          <a:solidFill>
                            <a:schemeClr val="tx1"/>
                          </a:solidFill>
                          <a:effectLst/>
                        </a:rPr>
                        <a:t>342</a:t>
                      </a:r>
                    </a:p>
                    <a:p>
                      <a:pPr algn="ctr">
                        <a:lnSpc>
                          <a:spcPct val="150000"/>
                        </a:lnSpc>
                        <a:spcAft>
                          <a:spcPts val="0"/>
                        </a:spcAft>
                      </a:pPr>
                      <a:r>
                        <a:rPr lang="tr-TR" sz="1000" dirty="0">
                          <a:solidFill>
                            <a:schemeClr val="tx1"/>
                          </a:solidFill>
                          <a:effectLst/>
                        </a:rPr>
                        <a:t>547</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73.2</a:t>
                      </a:r>
                    </a:p>
                    <a:p>
                      <a:pPr algn="ctr">
                        <a:lnSpc>
                          <a:spcPct val="150000"/>
                        </a:lnSpc>
                        <a:spcAft>
                          <a:spcPts val="0"/>
                        </a:spcAft>
                      </a:pPr>
                      <a:r>
                        <a:rPr lang="tr-TR" sz="1000" dirty="0">
                          <a:solidFill>
                            <a:schemeClr val="tx1"/>
                          </a:solidFill>
                          <a:effectLst/>
                        </a:rPr>
                        <a:t>90.6</a:t>
                      </a:r>
                    </a:p>
                    <a:p>
                      <a:pPr algn="ctr">
                        <a:lnSpc>
                          <a:spcPct val="150000"/>
                        </a:lnSpc>
                        <a:spcAft>
                          <a:spcPts val="0"/>
                        </a:spcAft>
                      </a:pPr>
                      <a:r>
                        <a:rPr lang="tr-TR" sz="1000" dirty="0">
                          <a:solidFill>
                            <a:schemeClr val="tx1"/>
                          </a:solidFill>
                          <a:effectLst/>
                        </a:rPr>
                        <a:t>54.5</a:t>
                      </a:r>
                    </a:p>
                    <a:p>
                      <a:pPr algn="ctr">
                        <a:lnSpc>
                          <a:spcPct val="150000"/>
                        </a:lnSpc>
                        <a:spcAft>
                          <a:spcPts val="0"/>
                        </a:spcAft>
                      </a:pPr>
                      <a:r>
                        <a:rPr lang="tr-TR" sz="1000" dirty="0">
                          <a:solidFill>
                            <a:schemeClr val="tx1"/>
                          </a:solidFill>
                          <a:effectLst/>
                        </a:rPr>
                        <a:t>87.2</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3"/>
                  </a:ext>
                </a:extLst>
              </a:tr>
              <a:tr h="157462">
                <a:tc rowSpan="2">
                  <a:txBody>
                    <a:bodyPr/>
                    <a:lstStyle/>
                    <a:p>
                      <a:pPr>
                        <a:lnSpc>
                          <a:spcPct val="150000"/>
                        </a:lnSpc>
                        <a:spcAft>
                          <a:spcPts val="0"/>
                        </a:spcAft>
                      </a:pPr>
                      <a:r>
                        <a:rPr lang="tr-TR" sz="1000" dirty="0" err="1">
                          <a:solidFill>
                            <a:schemeClr val="tx1"/>
                          </a:solidFill>
                          <a:effectLst/>
                        </a:rPr>
                        <a:t>Serolojik</a:t>
                      </a:r>
                      <a:r>
                        <a:rPr lang="tr-TR" sz="1000" dirty="0">
                          <a:solidFill>
                            <a:schemeClr val="tx1"/>
                          </a:solidFill>
                          <a:effectLst/>
                        </a:rPr>
                        <a:t> test yaptırma durumu</a:t>
                      </a:r>
                    </a:p>
                    <a:p>
                      <a:pPr algn="just">
                        <a:lnSpc>
                          <a:spcPct val="150000"/>
                        </a:lnSpc>
                        <a:spcAft>
                          <a:spcPts val="0"/>
                        </a:spcAft>
                      </a:pPr>
                      <a:r>
                        <a:rPr lang="tr-TR" sz="1000" dirty="0">
                          <a:solidFill>
                            <a:schemeClr val="tx1"/>
                          </a:solidFill>
                          <a:effectLst/>
                        </a:rPr>
                        <a:t>Evet</a:t>
                      </a:r>
                    </a:p>
                    <a:p>
                      <a:pPr algn="just">
                        <a:lnSpc>
                          <a:spcPct val="150000"/>
                        </a:lnSpc>
                        <a:spcAft>
                          <a:spcPts val="0"/>
                        </a:spcAft>
                      </a:pPr>
                      <a:r>
                        <a:rPr lang="tr-TR" sz="1000" dirty="0">
                          <a:solidFill>
                            <a:schemeClr val="tx1"/>
                          </a:solidFill>
                          <a:effectLst/>
                        </a:rPr>
                        <a:t>Hayır</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4"/>
                  </a:ext>
                </a:extLst>
              </a:tr>
              <a:tr h="314924">
                <a:tc vMerge="1">
                  <a:txBody>
                    <a:bodyPr/>
                    <a:lstStyle/>
                    <a:p>
                      <a:endParaRPr lang="tr-TR"/>
                    </a:p>
                  </a:txBody>
                  <a:tcPr/>
                </a:tc>
                <a:tc>
                  <a:txBody>
                    <a:bodyPr/>
                    <a:lstStyle/>
                    <a:p>
                      <a:pPr algn="ctr">
                        <a:lnSpc>
                          <a:spcPct val="150000"/>
                        </a:lnSpc>
                        <a:spcAft>
                          <a:spcPts val="0"/>
                        </a:spcAft>
                      </a:pPr>
                      <a:r>
                        <a:rPr lang="tr-TR" sz="1000" dirty="0">
                          <a:solidFill>
                            <a:schemeClr val="tx1"/>
                          </a:solidFill>
                          <a:effectLst/>
                        </a:rPr>
                        <a:t>204</a:t>
                      </a:r>
                    </a:p>
                    <a:p>
                      <a:pPr algn="ctr">
                        <a:lnSpc>
                          <a:spcPct val="150000"/>
                        </a:lnSpc>
                        <a:spcAft>
                          <a:spcPts val="0"/>
                        </a:spcAft>
                      </a:pPr>
                      <a:r>
                        <a:rPr lang="tr-TR" sz="1000" dirty="0">
                          <a:solidFill>
                            <a:schemeClr val="tx1"/>
                          </a:solidFill>
                          <a:effectLst/>
                        </a:rPr>
                        <a:t>372</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35.4</a:t>
                      </a:r>
                    </a:p>
                    <a:p>
                      <a:pPr algn="ctr">
                        <a:lnSpc>
                          <a:spcPct val="150000"/>
                        </a:lnSpc>
                        <a:spcAft>
                          <a:spcPts val="0"/>
                        </a:spcAft>
                      </a:pPr>
                      <a:r>
                        <a:rPr lang="tr-TR" sz="1000" dirty="0">
                          <a:solidFill>
                            <a:schemeClr val="tx1"/>
                          </a:solidFill>
                          <a:effectLst/>
                        </a:rPr>
                        <a:t>64.5</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5"/>
                  </a:ext>
                </a:extLst>
              </a:tr>
              <a:tr h="944771">
                <a:tc>
                  <a:txBody>
                    <a:bodyPr/>
                    <a:lstStyle/>
                    <a:p>
                      <a:pPr algn="just">
                        <a:lnSpc>
                          <a:spcPct val="150000"/>
                        </a:lnSpc>
                        <a:spcAft>
                          <a:spcPts val="0"/>
                        </a:spcAft>
                      </a:pPr>
                      <a:r>
                        <a:rPr lang="tr-TR" sz="1000" dirty="0">
                          <a:solidFill>
                            <a:schemeClr val="tx1"/>
                          </a:solidFill>
                          <a:effectLst/>
                        </a:rPr>
                        <a:t>Aşı uygulaması*</a:t>
                      </a:r>
                    </a:p>
                    <a:p>
                      <a:pPr algn="just">
                        <a:lnSpc>
                          <a:spcPct val="150000"/>
                        </a:lnSpc>
                        <a:spcAft>
                          <a:spcPts val="0"/>
                        </a:spcAft>
                      </a:pPr>
                      <a:r>
                        <a:rPr lang="tr-TR" sz="1000" dirty="0">
                          <a:solidFill>
                            <a:schemeClr val="tx1"/>
                          </a:solidFill>
                          <a:effectLst/>
                        </a:rPr>
                        <a:t>Hep B aşısı yaptırma</a:t>
                      </a:r>
                    </a:p>
                    <a:p>
                      <a:pPr algn="just">
                        <a:lnSpc>
                          <a:spcPct val="150000"/>
                        </a:lnSpc>
                        <a:spcAft>
                          <a:spcPts val="0"/>
                        </a:spcAft>
                      </a:pPr>
                      <a:r>
                        <a:rPr lang="tr-TR" sz="1000" dirty="0" err="1">
                          <a:solidFill>
                            <a:schemeClr val="tx1"/>
                          </a:solidFill>
                          <a:effectLst/>
                        </a:rPr>
                        <a:t>Tetanoz</a:t>
                      </a:r>
                      <a:r>
                        <a:rPr lang="tr-TR" sz="1000" dirty="0">
                          <a:solidFill>
                            <a:schemeClr val="tx1"/>
                          </a:solidFill>
                          <a:effectLst/>
                        </a:rPr>
                        <a:t> aşısı yaptırma</a:t>
                      </a:r>
                    </a:p>
                    <a:p>
                      <a:pPr algn="just">
                        <a:lnSpc>
                          <a:spcPct val="150000"/>
                        </a:lnSpc>
                        <a:spcAft>
                          <a:spcPts val="0"/>
                        </a:spcAft>
                      </a:pPr>
                      <a:r>
                        <a:rPr lang="tr-TR" sz="1000" dirty="0">
                          <a:solidFill>
                            <a:schemeClr val="tx1"/>
                          </a:solidFill>
                          <a:effectLst/>
                        </a:rPr>
                        <a:t>Hep A aşısı yaptırma</a:t>
                      </a:r>
                    </a:p>
                    <a:p>
                      <a:pPr algn="just">
                        <a:lnSpc>
                          <a:spcPct val="150000"/>
                        </a:lnSpc>
                        <a:spcAft>
                          <a:spcPts val="0"/>
                        </a:spcAft>
                      </a:pPr>
                      <a:r>
                        <a:rPr lang="tr-TR" sz="1000" dirty="0">
                          <a:solidFill>
                            <a:schemeClr val="tx1"/>
                          </a:solidFill>
                          <a:effectLst/>
                        </a:rPr>
                        <a:t>Grip aşısı yaptırma</a:t>
                      </a:r>
                    </a:p>
                    <a:p>
                      <a:pPr algn="just">
                        <a:lnSpc>
                          <a:spcPct val="150000"/>
                        </a:lnSpc>
                        <a:spcAft>
                          <a:spcPts val="0"/>
                        </a:spcAft>
                      </a:pPr>
                      <a:r>
                        <a:rPr lang="tr-TR" sz="1000" dirty="0">
                          <a:solidFill>
                            <a:schemeClr val="tx1"/>
                          </a:solidFill>
                          <a:effectLst/>
                        </a:rPr>
                        <a:t>KKK aşısı yaptırma</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801" marR="36801"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418</a:t>
                      </a:r>
                    </a:p>
                    <a:p>
                      <a:pPr algn="ctr">
                        <a:lnSpc>
                          <a:spcPct val="150000"/>
                        </a:lnSpc>
                        <a:spcAft>
                          <a:spcPts val="0"/>
                        </a:spcAft>
                      </a:pPr>
                      <a:r>
                        <a:rPr lang="tr-TR" sz="1000" dirty="0">
                          <a:solidFill>
                            <a:schemeClr val="tx1"/>
                          </a:solidFill>
                          <a:effectLst/>
                        </a:rPr>
                        <a:t>202</a:t>
                      </a:r>
                    </a:p>
                    <a:p>
                      <a:pPr algn="ctr">
                        <a:lnSpc>
                          <a:spcPct val="150000"/>
                        </a:lnSpc>
                        <a:spcAft>
                          <a:spcPts val="0"/>
                        </a:spcAft>
                      </a:pPr>
                      <a:r>
                        <a:rPr lang="tr-TR" sz="1000" dirty="0">
                          <a:solidFill>
                            <a:schemeClr val="tx1"/>
                          </a:solidFill>
                          <a:effectLst/>
                        </a:rPr>
                        <a:t>  33</a:t>
                      </a:r>
                    </a:p>
                    <a:p>
                      <a:pPr algn="ctr">
                        <a:lnSpc>
                          <a:spcPct val="150000"/>
                        </a:lnSpc>
                        <a:spcAft>
                          <a:spcPts val="0"/>
                        </a:spcAft>
                      </a:pPr>
                      <a:r>
                        <a:rPr lang="tr-TR" sz="1000" dirty="0">
                          <a:solidFill>
                            <a:schemeClr val="tx1"/>
                          </a:solidFill>
                          <a:effectLst/>
                        </a:rPr>
                        <a:t>  23</a:t>
                      </a:r>
                    </a:p>
                    <a:p>
                      <a:pPr algn="ctr">
                        <a:lnSpc>
                          <a:spcPct val="150000"/>
                        </a:lnSpc>
                        <a:spcAft>
                          <a:spcPts val="0"/>
                        </a:spcAft>
                      </a:pPr>
                      <a:r>
                        <a:rPr lang="tr-TR" sz="1000" dirty="0">
                          <a:solidFill>
                            <a:schemeClr val="tx1"/>
                          </a:solidFill>
                          <a:effectLst/>
                        </a:rPr>
                        <a:t>  11</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tc>
                  <a:txBody>
                    <a:bodyPr/>
                    <a:lstStyle/>
                    <a:p>
                      <a:pPr algn="ctr">
                        <a:lnSpc>
                          <a:spcPct val="150000"/>
                        </a:lnSpc>
                        <a:spcAft>
                          <a:spcPts val="0"/>
                        </a:spcAft>
                      </a:pPr>
                      <a:r>
                        <a:rPr lang="tr-TR" sz="1000" dirty="0">
                          <a:solidFill>
                            <a:schemeClr val="tx1"/>
                          </a:solidFill>
                          <a:effectLst/>
                        </a:rPr>
                        <a:t> </a:t>
                      </a:r>
                    </a:p>
                    <a:p>
                      <a:pPr algn="ctr">
                        <a:lnSpc>
                          <a:spcPct val="150000"/>
                        </a:lnSpc>
                        <a:spcAft>
                          <a:spcPts val="0"/>
                        </a:spcAft>
                      </a:pPr>
                      <a:r>
                        <a:rPr lang="tr-TR" sz="1000" dirty="0">
                          <a:solidFill>
                            <a:schemeClr val="tx1"/>
                          </a:solidFill>
                          <a:effectLst/>
                        </a:rPr>
                        <a:t>66.7</a:t>
                      </a:r>
                    </a:p>
                    <a:p>
                      <a:pPr algn="ctr">
                        <a:lnSpc>
                          <a:spcPct val="150000"/>
                        </a:lnSpc>
                        <a:spcAft>
                          <a:spcPts val="0"/>
                        </a:spcAft>
                      </a:pPr>
                      <a:r>
                        <a:rPr lang="tr-TR" sz="1000" dirty="0">
                          <a:solidFill>
                            <a:schemeClr val="tx1"/>
                          </a:solidFill>
                          <a:effectLst/>
                        </a:rPr>
                        <a:t>32.2</a:t>
                      </a:r>
                    </a:p>
                    <a:p>
                      <a:pPr algn="ctr">
                        <a:lnSpc>
                          <a:spcPct val="150000"/>
                        </a:lnSpc>
                        <a:spcAft>
                          <a:spcPts val="0"/>
                        </a:spcAft>
                      </a:pPr>
                      <a:r>
                        <a:rPr lang="tr-TR" sz="1000" dirty="0">
                          <a:solidFill>
                            <a:schemeClr val="tx1"/>
                          </a:solidFill>
                          <a:effectLst/>
                        </a:rPr>
                        <a:t>  5.3</a:t>
                      </a:r>
                    </a:p>
                    <a:p>
                      <a:pPr algn="ctr">
                        <a:lnSpc>
                          <a:spcPct val="150000"/>
                        </a:lnSpc>
                        <a:spcAft>
                          <a:spcPts val="0"/>
                        </a:spcAft>
                      </a:pPr>
                      <a:r>
                        <a:rPr lang="tr-TR" sz="1000" dirty="0">
                          <a:solidFill>
                            <a:schemeClr val="tx1"/>
                          </a:solidFill>
                          <a:effectLst/>
                        </a:rPr>
                        <a:t>  3.7</a:t>
                      </a:r>
                    </a:p>
                    <a:p>
                      <a:pPr algn="ctr">
                        <a:lnSpc>
                          <a:spcPct val="150000"/>
                        </a:lnSpc>
                        <a:spcAft>
                          <a:spcPts val="0"/>
                        </a:spcAft>
                      </a:pPr>
                      <a:r>
                        <a:rPr lang="tr-TR" sz="1000" dirty="0">
                          <a:solidFill>
                            <a:schemeClr val="tx1"/>
                          </a:solidFill>
                          <a:effectLst/>
                        </a:rPr>
                        <a:t>  1.8</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120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dirty="0" smtClean="0"/>
              <a:t>3.Kas İskelet Sistemi Yaralanmaları</a:t>
            </a:r>
            <a:endParaRPr lang="tr-TR" dirty="0"/>
          </a:p>
        </p:txBody>
      </p:sp>
      <p:sp>
        <p:nvSpPr>
          <p:cNvPr id="3" name="İçerik Yer Tutucusu 2"/>
          <p:cNvSpPr>
            <a:spLocks noGrp="1"/>
          </p:cNvSpPr>
          <p:nvPr>
            <p:ph idx="1"/>
          </p:nvPr>
        </p:nvSpPr>
        <p:spPr>
          <a:xfrm>
            <a:off x="2589212" y="2133599"/>
            <a:ext cx="8915400" cy="3038007"/>
          </a:xfrm>
        </p:spPr>
        <p:style>
          <a:lnRef idx="2">
            <a:schemeClr val="dk1"/>
          </a:lnRef>
          <a:fillRef idx="1">
            <a:schemeClr val="lt1"/>
          </a:fillRef>
          <a:effectRef idx="0">
            <a:schemeClr val="dk1"/>
          </a:effectRef>
          <a:fontRef idx="minor">
            <a:schemeClr val="dk1"/>
          </a:fontRef>
        </p:style>
        <p:txBody>
          <a:bodyPr>
            <a:noAutofit/>
          </a:bodyPr>
          <a:lstStyle/>
          <a:p>
            <a:r>
              <a:rPr lang="tr-TR" sz="2400" dirty="0"/>
              <a:t>Ülkemizde yapılan bir çalışmaya rastlanmamakla birlikte </a:t>
            </a:r>
            <a:endParaRPr lang="tr-TR" sz="2400" dirty="0" smtClean="0"/>
          </a:p>
          <a:p>
            <a:r>
              <a:rPr lang="tr-TR" sz="2400" dirty="0" smtClean="0"/>
              <a:t>Çin </a:t>
            </a:r>
            <a:r>
              <a:rPr lang="tr-TR" sz="2400" dirty="0"/>
              <a:t>de öğrencilerle yapılan bir çalışmada %67.7 oranında kas iskelet sistemi yaralanması olduğu ve bu oranın sağlık çalışanlarına göre daha az </a:t>
            </a:r>
            <a:r>
              <a:rPr lang="tr-TR" sz="2400" dirty="0" smtClean="0"/>
              <a:t>olduğu</a:t>
            </a:r>
          </a:p>
          <a:p>
            <a:r>
              <a:rPr lang="tr-TR" sz="2400" dirty="0"/>
              <a:t>Avusturalya da kırsal kesimde yaşayan hemşirelik öğrencileriyle yapılan çalışmada %80 oranda kas iskelet sistemi yaralanmaları</a:t>
            </a:r>
          </a:p>
        </p:txBody>
      </p:sp>
      <p:sp>
        <p:nvSpPr>
          <p:cNvPr id="4" name="Dikdörtgen 3"/>
          <p:cNvSpPr/>
          <p:nvPr/>
        </p:nvSpPr>
        <p:spPr>
          <a:xfrm>
            <a:off x="8950372" y="6127234"/>
            <a:ext cx="2022092" cy="369332"/>
          </a:xfrm>
          <a:prstGeom prst="rect">
            <a:avLst/>
          </a:prstGeom>
        </p:spPr>
        <p:txBody>
          <a:bodyPr wrap="none">
            <a:spAutoFit/>
          </a:bodyPr>
          <a:lstStyle/>
          <a:p>
            <a:r>
              <a:rPr lang="tr-TR" dirty="0" smtClean="0"/>
              <a:t>(Smith et al., 2005).</a:t>
            </a:r>
            <a:endParaRPr lang="tr-TR" dirty="0"/>
          </a:p>
        </p:txBody>
      </p:sp>
    </p:spTree>
    <p:extLst>
      <p:ext uri="{BB962C8B-B14F-4D97-AF65-F5344CB8AC3E}">
        <p14:creationId xmlns:p14="http://schemas.microsoft.com/office/powerpoint/2010/main" val="3802992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934724"/>
          </a:xfrm>
        </p:spPr>
        <p:style>
          <a:lnRef idx="2">
            <a:schemeClr val="dk1"/>
          </a:lnRef>
          <a:fillRef idx="1">
            <a:schemeClr val="lt1"/>
          </a:fillRef>
          <a:effectRef idx="0">
            <a:schemeClr val="dk1"/>
          </a:effectRef>
          <a:fontRef idx="minor">
            <a:schemeClr val="dk1"/>
          </a:fontRef>
        </p:style>
        <p:txBody>
          <a:bodyPr/>
          <a:lstStyle/>
          <a:p>
            <a:r>
              <a:rPr lang="tr-TR" dirty="0" smtClean="0"/>
              <a:t>Yapılması Gerekenler</a:t>
            </a:r>
            <a:endParaRPr lang="tr-TR" dirty="0"/>
          </a:p>
        </p:txBody>
      </p:sp>
      <p:sp>
        <p:nvSpPr>
          <p:cNvPr id="3" name="İçerik Yer Tutucusu 2"/>
          <p:cNvSpPr>
            <a:spLocks noGrp="1"/>
          </p:cNvSpPr>
          <p:nvPr>
            <p:ph idx="1"/>
          </p:nvPr>
        </p:nvSpPr>
        <p:spPr>
          <a:xfrm>
            <a:off x="2589212" y="2133600"/>
            <a:ext cx="8915400" cy="1837509"/>
          </a:xfrm>
        </p:spPr>
        <p:style>
          <a:lnRef idx="2">
            <a:schemeClr val="dk1"/>
          </a:lnRef>
          <a:fillRef idx="1">
            <a:schemeClr val="lt1"/>
          </a:fillRef>
          <a:effectRef idx="0">
            <a:schemeClr val="dk1"/>
          </a:effectRef>
          <a:fontRef idx="minor">
            <a:schemeClr val="dk1"/>
          </a:fontRef>
        </p:style>
        <p:txBody>
          <a:bodyPr>
            <a:normAutofit/>
          </a:bodyPr>
          <a:lstStyle/>
          <a:p>
            <a:r>
              <a:rPr lang="tr-TR" dirty="0" smtClean="0"/>
              <a:t>Vücut mekaniklerine uygun hasta bakımı sağlamak sizi ve hastayı korur.</a:t>
            </a:r>
          </a:p>
          <a:p>
            <a:r>
              <a:rPr lang="tr-TR" dirty="0" smtClean="0"/>
              <a:t>Bunun için, hareket ederken</a:t>
            </a:r>
            <a:r>
              <a:rPr lang="tr-TR" dirty="0"/>
              <a:t>, yük </a:t>
            </a:r>
            <a:r>
              <a:rPr lang="tr-TR" dirty="0" smtClean="0"/>
              <a:t>kaldırırken </a:t>
            </a:r>
            <a:r>
              <a:rPr lang="tr-TR" dirty="0"/>
              <a:t>ve eğilirken; </a:t>
            </a:r>
            <a:r>
              <a:rPr lang="tr-TR" dirty="0" smtClean="0"/>
              <a:t>ayakta durma</a:t>
            </a:r>
            <a:r>
              <a:rPr lang="tr-TR" dirty="0"/>
              <a:t>, oturma </a:t>
            </a:r>
            <a:r>
              <a:rPr lang="tr-TR" dirty="0" smtClean="0"/>
              <a:t>ve </a:t>
            </a:r>
            <a:r>
              <a:rPr lang="tr-TR" dirty="0"/>
              <a:t>yatma pozisyonlarındayken ve günlük </a:t>
            </a:r>
            <a:r>
              <a:rPr lang="tr-TR" dirty="0" smtClean="0"/>
              <a:t>yaşamın </a:t>
            </a:r>
            <a:r>
              <a:rPr lang="tr-TR" dirty="0"/>
              <a:t>tüm etkinliklerini yerine getirirken </a:t>
            </a:r>
            <a:r>
              <a:rPr lang="tr-TR" dirty="0" smtClean="0"/>
              <a:t>bireyin</a:t>
            </a:r>
            <a:r>
              <a:rPr lang="tr-TR" dirty="0"/>
              <a:t>, kas, iskelet ve sinir sistemlerinin </a:t>
            </a:r>
            <a:r>
              <a:rPr lang="tr-TR" dirty="0" smtClean="0"/>
              <a:t>düzenli </a:t>
            </a:r>
            <a:r>
              <a:rPr lang="tr-TR" dirty="0"/>
              <a:t>bir şekilde bir arada </a:t>
            </a:r>
            <a:r>
              <a:rPr lang="tr-TR" dirty="0" smtClean="0"/>
              <a:t>çalışması anlamına </a:t>
            </a:r>
            <a:r>
              <a:rPr lang="tr-TR" dirty="0"/>
              <a:t>gelir.</a:t>
            </a:r>
          </a:p>
          <a:p>
            <a:endParaRPr lang="tr-TR" dirty="0"/>
          </a:p>
        </p:txBody>
      </p:sp>
      <p:pic>
        <p:nvPicPr>
          <p:cNvPr id="4" name="Resim 3"/>
          <p:cNvPicPr>
            <a:picLocks noChangeAspect="1"/>
          </p:cNvPicPr>
          <p:nvPr/>
        </p:nvPicPr>
        <p:blipFill>
          <a:blip r:embed="rId2"/>
          <a:stretch>
            <a:fillRect/>
          </a:stretch>
        </p:blipFill>
        <p:spPr>
          <a:xfrm>
            <a:off x="2421409" y="4221054"/>
            <a:ext cx="4407790" cy="2243522"/>
          </a:xfrm>
          <a:prstGeom prst="rect">
            <a:avLst/>
          </a:prstGeom>
        </p:spPr>
      </p:pic>
      <p:pic>
        <p:nvPicPr>
          <p:cNvPr id="5" name="Resim 4"/>
          <p:cNvPicPr>
            <a:picLocks noChangeAspect="1"/>
          </p:cNvPicPr>
          <p:nvPr/>
        </p:nvPicPr>
        <p:blipFill>
          <a:blip r:embed="rId3"/>
          <a:stretch>
            <a:fillRect/>
          </a:stretch>
        </p:blipFill>
        <p:spPr>
          <a:xfrm>
            <a:off x="7030115" y="4221054"/>
            <a:ext cx="4474497" cy="2456667"/>
          </a:xfrm>
          <a:prstGeom prst="rect">
            <a:avLst/>
          </a:prstGeom>
        </p:spPr>
      </p:pic>
    </p:spTree>
    <p:extLst>
      <p:ext uri="{BB962C8B-B14F-4D97-AF65-F5344CB8AC3E}">
        <p14:creationId xmlns:p14="http://schemas.microsoft.com/office/powerpoint/2010/main" val="2858198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8447" y="354287"/>
            <a:ext cx="8911687" cy="838787"/>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4000" dirty="0" smtClean="0">
                <a:solidFill>
                  <a:schemeClr val="tx1"/>
                </a:solidFill>
                <a:latin typeface="+mj-lt"/>
              </a:rPr>
              <a:t>Risk Yönetimi</a:t>
            </a:r>
            <a:r>
              <a:rPr lang="tr-TR" dirty="0" smtClean="0">
                <a:solidFill>
                  <a:schemeClr val="tx1"/>
                </a:solidFill>
                <a:latin typeface="+mj-lt"/>
              </a:rPr>
              <a:t/>
            </a:r>
            <a:br>
              <a:rPr lang="tr-TR" dirty="0" smtClean="0">
                <a:solidFill>
                  <a:schemeClr val="tx1"/>
                </a:solidFill>
                <a:latin typeface="+mj-lt"/>
              </a:rPr>
            </a:br>
            <a:endParaRPr lang="tr-TR" dirty="0">
              <a:latin typeface="+mj-lt"/>
            </a:endParaRPr>
          </a:p>
        </p:txBody>
      </p:sp>
      <p:sp>
        <p:nvSpPr>
          <p:cNvPr id="5" name="Dikdörtgen 3"/>
          <p:cNvSpPr>
            <a:spLocks noGrp="1"/>
          </p:cNvSpPr>
          <p:nvPr>
            <p:ph idx="1"/>
          </p:nvPr>
        </p:nvSpPr>
        <p:spPr>
          <a:xfrm>
            <a:off x="1794734" y="1449621"/>
            <a:ext cx="8915400" cy="3777622"/>
          </a:xfrm>
          <a:prstGeom prst="rect">
            <a:avLst/>
          </a:prstGeom>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tr-TR" sz="3200" dirty="0" smtClean="0">
                <a:solidFill>
                  <a:schemeClr val="tx1"/>
                </a:solidFill>
                <a:latin typeface="+mj-lt"/>
              </a:rPr>
              <a:t>Kurum </a:t>
            </a:r>
            <a:r>
              <a:rPr lang="tr-TR" sz="3200" dirty="0">
                <a:solidFill>
                  <a:schemeClr val="tx1"/>
                </a:solidFill>
                <a:latin typeface="+mj-lt"/>
              </a:rPr>
              <a:t>veya işletmelerin çalışmalarını gerçekleştirirken oluşabilecek risklerin önceden dikkatli ve ayrıntılı bir biçimde tanımlanıp değerlendirilmesi, riskleri ortadan kaldıracak veya en aza indirecek önlemlerin alınması süreci.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tr-TR" dirty="0"/>
              <a:t>HASTANIN HAREKET ETTİRİLMESİ VE </a:t>
            </a:r>
            <a:br>
              <a:rPr lang="tr-TR" dirty="0"/>
            </a:br>
            <a:r>
              <a:rPr lang="tr-TR" dirty="0"/>
              <a:t>TAŞINMASI</a:t>
            </a:r>
            <a:br>
              <a:rPr lang="tr-TR" dirty="0"/>
            </a:br>
            <a:endParaRPr lang="tr-TR" dirty="0"/>
          </a:p>
        </p:txBody>
      </p:sp>
      <p:sp>
        <p:nvSpPr>
          <p:cNvPr id="3" name="İçerik Yer Tutucusu 2"/>
          <p:cNvSpPr>
            <a:spLocks noGrp="1"/>
          </p:cNvSpPr>
          <p:nvPr>
            <p:ph idx="1"/>
          </p:nvPr>
        </p:nvSpPr>
        <p:spPr>
          <a:xfrm>
            <a:off x="2591068" y="2011680"/>
            <a:ext cx="8913544" cy="2211977"/>
          </a:xfrm>
        </p:spPr>
        <p:style>
          <a:lnRef idx="2">
            <a:schemeClr val="dk1"/>
          </a:lnRef>
          <a:fillRef idx="1">
            <a:schemeClr val="lt1"/>
          </a:fillRef>
          <a:effectRef idx="0">
            <a:schemeClr val="dk1"/>
          </a:effectRef>
          <a:fontRef idx="minor">
            <a:schemeClr val="dk1"/>
          </a:fontRef>
        </p:style>
        <p:txBody>
          <a:bodyPr>
            <a:normAutofit/>
          </a:bodyPr>
          <a:lstStyle/>
          <a:p>
            <a:endParaRPr lang="tr-TR" dirty="0"/>
          </a:p>
          <a:p>
            <a:r>
              <a:rPr lang="tr-TR" dirty="0"/>
              <a:t>Hastanın hareket ettirilmesinde ya da </a:t>
            </a:r>
            <a:r>
              <a:rPr lang="tr-TR" dirty="0" smtClean="0"/>
              <a:t>taşınmasında</a:t>
            </a:r>
            <a:r>
              <a:rPr lang="tr-TR" dirty="0"/>
              <a:t>, daima vücut mekaniği ilkeleri </a:t>
            </a:r>
            <a:r>
              <a:rPr lang="tr-TR" dirty="0" smtClean="0"/>
              <a:t>göz </a:t>
            </a:r>
            <a:r>
              <a:rPr lang="tr-TR" dirty="0"/>
              <a:t>önünde bulundurulmalıdır. </a:t>
            </a:r>
            <a:endParaRPr lang="tr-TR" dirty="0" smtClean="0"/>
          </a:p>
          <a:p>
            <a:r>
              <a:rPr lang="tr-TR" dirty="0" smtClean="0"/>
              <a:t>Tekerlekli sandalye, sedye ve yardımcı personel desteği ile hareket ettirilmelidir.</a:t>
            </a:r>
          </a:p>
          <a:p>
            <a:endParaRPr lang="tr-TR" dirty="0" smtClean="0"/>
          </a:p>
        </p:txBody>
      </p:sp>
    </p:spTree>
    <p:extLst>
      <p:ext uri="{BB962C8B-B14F-4D97-AF65-F5344CB8AC3E}">
        <p14:creationId xmlns:p14="http://schemas.microsoft.com/office/powerpoint/2010/main" val="1314634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535709" y="127689"/>
            <a:ext cx="5634447" cy="5986784"/>
          </a:xfrm>
          <a:prstGeom prst="rect">
            <a:avLst/>
          </a:prstGeom>
        </p:spPr>
        <p:style>
          <a:lnRef idx="2">
            <a:schemeClr val="dk1"/>
          </a:lnRef>
          <a:fillRef idx="1">
            <a:schemeClr val="lt1"/>
          </a:fillRef>
          <a:effectRef idx="0">
            <a:schemeClr val="dk1"/>
          </a:effectRef>
          <a:fontRef idx="minor">
            <a:schemeClr val="dk1"/>
          </a:fontRef>
        </p:style>
      </p:pic>
      <p:pic>
        <p:nvPicPr>
          <p:cNvPr id="9" name="Resim 8"/>
          <p:cNvPicPr>
            <a:picLocks noChangeAspect="1"/>
          </p:cNvPicPr>
          <p:nvPr/>
        </p:nvPicPr>
        <p:blipFill>
          <a:blip r:embed="rId3"/>
          <a:stretch>
            <a:fillRect/>
          </a:stretch>
        </p:blipFill>
        <p:spPr>
          <a:xfrm>
            <a:off x="6661921" y="127689"/>
            <a:ext cx="2543175" cy="1800225"/>
          </a:xfrm>
          <a:prstGeom prst="rect">
            <a:avLst/>
          </a:prstGeom>
        </p:spPr>
      </p:pic>
      <p:pic>
        <p:nvPicPr>
          <p:cNvPr id="10" name="Resim 9"/>
          <p:cNvPicPr>
            <a:picLocks noChangeAspect="1"/>
          </p:cNvPicPr>
          <p:nvPr/>
        </p:nvPicPr>
        <p:blipFill>
          <a:blip r:embed="rId4"/>
          <a:stretch>
            <a:fillRect/>
          </a:stretch>
        </p:blipFill>
        <p:spPr>
          <a:xfrm>
            <a:off x="6661921" y="2121762"/>
            <a:ext cx="4240939" cy="3747816"/>
          </a:xfrm>
          <a:prstGeom prst="rect">
            <a:avLst/>
          </a:prstGeom>
        </p:spPr>
      </p:pic>
    </p:spTree>
    <p:extLst>
      <p:ext uri="{BB962C8B-B14F-4D97-AF65-F5344CB8AC3E}">
        <p14:creationId xmlns:p14="http://schemas.microsoft.com/office/powerpoint/2010/main" val="3015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Hemşirelik Öğrencilerinin Kas İskelet Şikâyeti Yaşama Durumları </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7738686"/>
              </p:ext>
            </p:extLst>
          </p:nvPr>
        </p:nvGraphicFramePr>
        <p:xfrm>
          <a:off x="932873" y="1785252"/>
          <a:ext cx="10457939" cy="4746186"/>
        </p:xfrm>
        <a:graphic>
          <a:graphicData uri="http://schemas.openxmlformats.org/drawingml/2006/table">
            <a:tbl>
              <a:tblPr firstRow="1" firstCol="1" bandRow="1">
                <a:tableStyleId>{5C22544A-7EE6-4342-B048-85BDC9FD1C3A}</a:tableStyleId>
              </a:tblPr>
              <a:tblGrid>
                <a:gridCol w="8172285">
                  <a:extLst>
                    <a:ext uri="{9D8B030D-6E8A-4147-A177-3AD203B41FA5}">
                      <a16:colId xmlns:a16="http://schemas.microsoft.com/office/drawing/2014/main" val="20000"/>
                    </a:ext>
                  </a:extLst>
                </a:gridCol>
                <a:gridCol w="1142250">
                  <a:extLst>
                    <a:ext uri="{9D8B030D-6E8A-4147-A177-3AD203B41FA5}">
                      <a16:colId xmlns:a16="http://schemas.microsoft.com/office/drawing/2014/main" val="20001"/>
                    </a:ext>
                  </a:extLst>
                </a:gridCol>
                <a:gridCol w="1143404">
                  <a:extLst>
                    <a:ext uri="{9D8B030D-6E8A-4147-A177-3AD203B41FA5}">
                      <a16:colId xmlns:a16="http://schemas.microsoft.com/office/drawing/2014/main" val="20002"/>
                    </a:ext>
                  </a:extLst>
                </a:gridCol>
              </a:tblGrid>
              <a:tr h="241866">
                <a:tc>
                  <a:txBody>
                    <a:bodyPr/>
                    <a:lstStyle/>
                    <a:p>
                      <a:pPr algn="just">
                        <a:lnSpc>
                          <a:spcPct val="150000"/>
                        </a:lnSpc>
                        <a:spcAft>
                          <a:spcPts val="0"/>
                        </a:spcAft>
                      </a:pPr>
                      <a:r>
                        <a:rPr lang="tr-TR" sz="900" dirty="0">
                          <a:solidFill>
                            <a:schemeClr val="tx1"/>
                          </a:solidFill>
                          <a:effectLst/>
                        </a:rPr>
                        <a:t>Kas iskelet Şikâyeti </a:t>
                      </a:r>
                      <a:endParaRPr lang="tr-TR"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dirty="0">
                          <a:effectLst/>
                        </a:rPr>
                        <a:t> </a:t>
                      </a:r>
                      <a:r>
                        <a:rPr lang="tr-TR" sz="900" dirty="0" smtClean="0">
                          <a:effectLst/>
                        </a:rPr>
                        <a:t>Sayı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dirty="0">
                          <a:effectLst/>
                        </a:rPr>
                        <a:t> </a:t>
                      </a:r>
                      <a:r>
                        <a:rPr lang="tr-TR" sz="900" dirty="0" smtClean="0">
                          <a:effectLst/>
                        </a:rPr>
                        <a:t>%</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0"/>
                  </a:ext>
                </a:extLst>
              </a:tr>
              <a:tr h="250240">
                <a:tc>
                  <a:txBody>
                    <a:bodyPr/>
                    <a:lstStyle/>
                    <a:p>
                      <a:pPr>
                        <a:lnSpc>
                          <a:spcPct val="150000"/>
                        </a:lnSpc>
                        <a:spcAft>
                          <a:spcPts val="0"/>
                        </a:spcAft>
                      </a:pPr>
                      <a:r>
                        <a:rPr lang="tr-TR" sz="900" dirty="0">
                          <a:effectLst/>
                        </a:rPr>
                        <a:t>Evet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444</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75.8</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1"/>
                  </a:ext>
                </a:extLst>
              </a:tr>
              <a:tr h="250240">
                <a:tc>
                  <a:txBody>
                    <a:bodyPr/>
                    <a:lstStyle/>
                    <a:p>
                      <a:pPr>
                        <a:lnSpc>
                          <a:spcPct val="150000"/>
                        </a:lnSpc>
                        <a:spcAft>
                          <a:spcPts val="0"/>
                        </a:spcAft>
                      </a:pPr>
                      <a:r>
                        <a:rPr lang="tr-TR" sz="900" dirty="0">
                          <a:effectLst/>
                        </a:rPr>
                        <a:t>Hayır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142</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24.2</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2"/>
                  </a:ext>
                </a:extLst>
              </a:tr>
              <a:tr h="250240">
                <a:tc>
                  <a:txBody>
                    <a:bodyPr/>
                    <a:lstStyle/>
                    <a:p>
                      <a:pPr>
                        <a:lnSpc>
                          <a:spcPct val="150000"/>
                        </a:lnSpc>
                        <a:spcAft>
                          <a:spcPts val="0"/>
                        </a:spcAft>
                      </a:pPr>
                      <a:r>
                        <a:rPr lang="tr-TR" sz="900" dirty="0">
                          <a:solidFill>
                            <a:schemeClr val="tx1"/>
                          </a:solidFill>
                          <a:effectLst/>
                        </a:rPr>
                        <a:t>Kas İskelet Şikayeti Yaşama Bölgesi</a:t>
                      </a:r>
                      <a:endParaRPr lang="tr-TR"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3"/>
                  </a:ext>
                </a:extLst>
              </a:tr>
              <a:tr h="250240">
                <a:tc>
                  <a:txBody>
                    <a:bodyPr/>
                    <a:lstStyle/>
                    <a:p>
                      <a:pPr algn="just">
                        <a:lnSpc>
                          <a:spcPct val="150000"/>
                        </a:lnSpc>
                        <a:spcAft>
                          <a:spcPts val="0"/>
                        </a:spcAft>
                      </a:pPr>
                      <a:r>
                        <a:rPr lang="tr-TR" sz="900" dirty="0">
                          <a:effectLst/>
                        </a:rPr>
                        <a:t>Boyun</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245</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55.2</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4"/>
                  </a:ext>
                </a:extLst>
              </a:tr>
              <a:tr h="250240">
                <a:tc>
                  <a:txBody>
                    <a:bodyPr/>
                    <a:lstStyle/>
                    <a:p>
                      <a:pPr algn="just">
                        <a:lnSpc>
                          <a:spcPct val="150000"/>
                        </a:lnSpc>
                        <a:spcAft>
                          <a:spcPts val="0"/>
                        </a:spcAft>
                      </a:pPr>
                      <a:r>
                        <a:rPr lang="tr-TR" sz="900" dirty="0">
                          <a:effectLst/>
                        </a:rPr>
                        <a:t>Omuz</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190</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42.8</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5"/>
                  </a:ext>
                </a:extLst>
              </a:tr>
              <a:tr h="250240">
                <a:tc>
                  <a:txBody>
                    <a:bodyPr/>
                    <a:lstStyle/>
                    <a:p>
                      <a:pPr algn="just">
                        <a:lnSpc>
                          <a:spcPct val="150000"/>
                        </a:lnSpc>
                        <a:spcAft>
                          <a:spcPts val="0"/>
                        </a:spcAft>
                      </a:pPr>
                      <a:r>
                        <a:rPr lang="tr-TR" sz="900" dirty="0">
                          <a:effectLst/>
                        </a:rPr>
                        <a:t>Bel</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315</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70.9</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6"/>
                  </a:ext>
                </a:extLst>
              </a:tr>
              <a:tr h="250240">
                <a:tc>
                  <a:txBody>
                    <a:bodyPr/>
                    <a:lstStyle/>
                    <a:p>
                      <a:pPr algn="just">
                        <a:lnSpc>
                          <a:spcPct val="150000"/>
                        </a:lnSpc>
                        <a:spcAft>
                          <a:spcPts val="0"/>
                        </a:spcAft>
                      </a:pPr>
                      <a:r>
                        <a:rPr lang="tr-TR" sz="900" dirty="0">
                          <a:effectLst/>
                        </a:rPr>
                        <a:t>Üst kol</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41</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9.2</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7"/>
                  </a:ext>
                </a:extLst>
              </a:tr>
              <a:tr h="250240">
                <a:tc>
                  <a:txBody>
                    <a:bodyPr/>
                    <a:lstStyle/>
                    <a:p>
                      <a:pPr algn="just">
                        <a:lnSpc>
                          <a:spcPct val="150000"/>
                        </a:lnSpc>
                        <a:spcAft>
                          <a:spcPts val="0"/>
                        </a:spcAft>
                      </a:pPr>
                      <a:r>
                        <a:rPr lang="tr-TR" sz="900">
                          <a:effectLst/>
                        </a:rPr>
                        <a:t>Ön kol</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33</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7.4</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8"/>
                  </a:ext>
                </a:extLst>
              </a:tr>
              <a:tr h="250240">
                <a:tc>
                  <a:txBody>
                    <a:bodyPr/>
                    <a:lstStyle/>
                    <a:p>
                      <a:pPr algn="just">
                        <a:lnSpc>
                          <a:spcPct val="150000"/>
                        </a:lnSpc>
                        <a:spcAft>
                          <a:spcPts val="0"/>
                        </a:spcAft>
                      </a:pPr>
                      <a:r>
                        <a:rPr lang="tr-TR" sz="900" dirty="0">
                          <a:effectLst/>
                        </a:rPr>
                        <a:t>Bilek</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70</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15.8</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09"/>
                  </a:ext>
                </a:extLst>
              </a:tr>
              <a:tr h="250240">
                <a:tc>
                  <a:txBody>
                    <a:bodyPr/>
                    <a:lstStyle/>
                    <a:p>
                      <a:pPr algn="just">
                        <a:lnSpc>
                          <a:spcPct val="150000"/>
                        </a:lnSpc>
                        <a:spcAft>
                          <a:spcPts val="0"/>
                        </a:spcAft>
                      </a:pPr>
                      <a:r>
                        <a:rPr lang="tr-TR" sz="900" dirty="0">
                          <a:effectLst/>
                        </a:rPr>
                        <a:t>Bacak</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342</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77</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0"/>
                  </a:ext>
                </a:extLst>
              </a:tr>
              <a:tr h="250240">
                <a:tc>
                  <a:txBody>
                    <a:bodyPr/>
                    <a:lstStyle/>
                    <a:p>
                      <a:pPr algn="just">
                        <a:lnSpc>
                          <a:spcPct val="150000"/>
                        </a:lnSpc>
                        <a:spcAft>
                          <a:spcPts val="0"/>
                        </a:spcAft>
                      </a:pPr>
                      <a:r>
                        <a:rPr lang="tr-TR" sz="900" dirty="0">
                          <a:effectLst/>
                        </a:rPr>
                        <a:t>Diz</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153</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34.5</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1"/>
                  </a:ext>
                </a:extLst>
              </a:tr>
              <a:tr h="250240">
                <a:tc>
                  <a:txBody>
                    <a:bodyPr/>
                    <a:lstStyle/>
                    <a:p>
                      <a:pPr algn="just">
                        <a:lnSpc>
                          <a:spcPct val="150000"/>
                        </a:lnSpc>
                        <a:spcAft>
                          <a:spcPts val="0"/>
                        </a:spcAft>
                      </a:pPr>
                      <a:r>
                        <a:rPr lang="tr-TR" sz="900" dirty="0">
                          <a:effectLst/>
                        </a:rPr>
                        <a:t>Ayak</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328</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73.9</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2"/>
                  </a:ext>
                </a:extLst>
              </a:tr>
              <a:tr h="250240">
                <a:tc>
                  <a:txBody>
                    <a:bodyPr/>
                    <a:lstStyle/>
                    <a:p>
                      <a:pPr>
                        <a:lnSpc>
                          <a:spcPct val="150000"/>
                        </a:lnSpc>
                        <a:spcAft>
                          <a:spcPts val="0"/>
                        </a:spcAft>
                      </a:pPr>
                      <a:r>
                        <a:rPr lang="tr-TR" sz="900" dirty="0">
                          <a:solidFill>
                            <a:schemeClr val="tx1"/>
                          </a:solidFill>
                          <a:effectLst/>
                        </a:rPr>
                        <a:t>Kas İskelet Şikayeti Yaşama Nedeni</a:t>
                      </a:r>
                      <a:endParaRPr lang="tr-TR"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3"/>
                  </a:ext>
                </a:extLst>
              </a:tr>
              <a:tr h="250240">
                <a:tc>
                  <a:txBody>
                    <a:bodyPr/>
                    <a:lstStyle/>
                    <a:p>
                      <a:pPr algn="just">
                        <a:lnSpc>
                          <a:spcPct val="150000"/>
                        </a:lnSpc>
                        <a:spcAft>
                          <a:spcPts val="0"/>
                        </a:spcAft>
                      </a:pPr>
                      <a:r>
                        <a:rPr lang="tr-TR" sz="900" dirty="0">
                          <a:effectLst/>
                        </a:rPr>
                        <a:t>Uygun çalışma ve dinlenme ortamının bulunmaması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423</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95.3</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4"/>
                  </a:ext>
                </a:extLst>
              </a:tr>
              <a:tr h="250240">
                <a:tc>
                  <a:txBody>
                    <a:bodyPr/>
                    <a:lstStyle/>
                    <a:p>
                      <a:pPr algn="just">
                        <a:lnSpc>
                          <a:spcPct val="150000"/>
                        </a:lnSpc>
                        <a:spcAft>
                          <a:spcPts val="0"/>
                        </a:spcAft>
                      </a:pPr>
                      <a:r>
                        <a:rPr lang="tr-TR" sz="900" dirty="0">
                          <a:effectLst/>
                        </a:rPr>
                        <a:t>Hastayı mobilize ederken ve pozisyon vermeye bağlı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74</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16.7</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5"/>
                  </a:ext>
                </a:extLst>
              </a:tr>
              <a:tr h="250240">
                <a:tc>
                  <a:txBody>
                    <a:bodyPr/>
                    <a:lstStyle/>
                    <a:p>
                      <a:pPr algn="just">
                        <a:lnSpc>
                          <a:spcPct val="150000"/>
                        </a:lnSpc>
                        <a:spcAft>
                          <a:spcPts val="0"/>
                        </a:spcAft>
                      </a:pPr>
                      <a:r>
                        <a:rPr lang="tr-TR" sz="900" dirty="0">
                          <a:effectLst/>
                        </a:rPr>
                        <a:t>Fiziksel şiddete uğrama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4</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0.9</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6"/>
                  </a:ext>
                </a:extLst>
              </a:tr>
              <a:tr h="250240">
                <a:tc>
                  <a:txBody>
                    <a:bodyPr/>
                    <a:lstStyle/>
                    <a:p>
                      <a:pPr algn="just">
                        <a:lnSpc>
                          <a:spcPct val="150000"/>
                        </a:lnSpc>
                        <a:spcAft>
                          <a:spcPts val="0"/>
                        </a:spcAft>
                      </a:pPr>
                      <a:r>
                        <a:rPr lang="tr-TR" sz="900" dirty="0">
                          <a:effectLst/>
                        </a:rPr>
                        <a:t>Vücut mekaniği ilkelerini bilmediğim için</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34</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a:effectLst/>
                        </a:rPr>
                        <a:t>7.7</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7"/>
                  </a:ext>
                </a:extLst>
              </a:tr>
              <a:tr h="250240">
                <a:tc>
                  <a:txBody>
                    <a:bodyPr/>
                    <a:lstStyle/>
                    <a:p>
                      <a:pPr algn="just">
                        <a:lnSpc>
                          <a:spcPct val="150000"/>
                        </a:lnSpc>
                        <a:spcAft>
                          <a:spcPts val="0"/>
                        </a:spcAft>
                      </a:pPr>
                      <a:r>
                        <a:rPr lang="tr-TR" sz="900" dirty="0">
                          <a:effectLst/>
                        </a:rPr>
                        <a:t>Diğer</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gn="just">
                        <a:lnSpc>
                          <a:spcPct val="150000"/>
                        </a:lnSpc>
                        <a:spcAft>
                          <a:spcPts val="0"/>
                        </a:spcAft>
                      </a:pPr>
                      <a:r>
                        <a:rPr lang="tr-TR" sz="900">
                          <a:effectLst/>
                        </a:rPr>
                        <a:t>21</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tc>
                  <a:txBody>
                    <a:bodyPr/>
                    <a:lstStyle/>
                    <a:p>
                      <a:pPr>
                        <a:lnSpc>
                          <a:spcPct val="150000"/>
                        </a:lnSpc>
                        <a:spcAft>
                          <a:spcPts val="0"/>
                        </a:spcAft>
                      </a:pPr>
                      <a:r>
                        <a:rPr lang="tr-TR" sz="900" dirty="0">
                          <a:effectLst/>
                        </a:rPr>
                        <a:t>4.7</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33" marR="54233"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068123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2404" y="320155"/>
            <a:ext cx="7631242" cy="774127"/>
          </a:xfrm>
          <a:ln/>
        </p:spPr>
        <p:style>
          <a:lnRef idx="2">
            <a:schemeClr val="dk1"/>
          </a:lnRef>
          <a:fillRef idx="1">
            <a:schemeClr val="lt1"/>
          </a:fillRef>
          <a:effectRef idx="0">
            <a:schemeClr val="dk1"/>
          </a:effectRef>
          <a:fontRef idx="minor">
            <a:schemeClr val="dk1"/>
          </a:fontRef>
        </p:style>
        <p:txBody>
          <a:bodyPr/>
          <a:lstStyle/>
          <a:p>
            <a:r>
              <a:rPr lang="tr-TR" dirty="0" smtClean="0"/>
              <a:t>4.Şiddete </a:t>
            </a:r>
            <a:r>
              <a:rPr lang="tr-TR" dirty="0" err="1" smtClean="0"/>
              <a:t>Maruziyet</a:t>
            </a:r>
            <a:endParaRPr lang="tr-TR" dirty="0"/>
          </a:p>
        </p:txBody>
      </p:sp>
      <p:sp>
        <p:nvSpPr>
          <p:cNvPr id="3" name="İçerik Yer Tutucusu 2"/>
          <p:cNvSpPr>
            <a:spLocks noGrp="1"/>
          </p:cNvSpPr>
          <p:nvPr>
            <p:ph idx="1"/>
          </p:nvPr>
        </p:nvSpPr>
        <p:spPr>
          <a:xfrm>
            <a:off x="2008682" y="1573967"/>
            <a:ext cx="9495930" cy="4337255"/>
          </a:xfrm>
        </p:spPr>
        <p:style>
          <a:lnRef idx="2">
            <a:schemeClr val="dk1"/>
          </a:lnRef>
          <a:fillRef idx="1">
            <a:schemeClr val="lt1"/>
          </a:fillRef>
          <a:effectRef idx="0">
            <a:schemeClr val="dk1"/>
          </a:effectRef>
          <a:fontRef idx="minor">
            <a:schemeClr val="dk1"/>
          </a:fontRef>
        </p:style>
        <p:txBody>
          <a:bodyPr/>
          <a:lstStyle/>
          <a:p>
            <a:pPr marL="0" indent="0" algn="ctr">
              <a:buNone/>
            </a:pPr>
            <a:r>
              <a:rPr lang="tr-TR" dirty="0"/>
              <a:t>Uluslararası anlamda hemşirelik öğrencileri </a:t>
            </a:r>
            <a:endParaRPr lang="tr-TR" dirty="0" smtClean="0"/>
          </a:p>
          <a:p>
            <a:pPr marL="0" indent="0" algn="ctr">
              <a:buNone/>
            </a:pPr>
            <a:r>
              <a:rPr lang="tr-TR" dirty="0" smtClean="0"/>
              <a:t>şiddete maruz kalma açısından</a:t>
            </a:r>
            <a:endParaRPr lang="tr-TR" dirty="0"/>
          </a:p>
        </p:txBody>
      </p:sp>
      <p:sp>
        <p:nvSpPr>
          <p:cNvPr id="4" name="Aşağı Ok 3"/>
          <p:cNvSpPr/>
          <p:nvPr/>
        </p:nvSpPr>
        <p:spPr>
          <a:xfrm>
            <a:off x="5958528" y="3073039"/>
            <a:ext cx="997527" cy="1551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5492795" y="4912632"/>
            <a:ext cx="2138727"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3200" dirty="0" smtClean="0"/>
              <a:t>hassas grup</a:t>
            </a:r>
            <a:endParaRPr lang="tr-TR" sz="3200" dirty="0"/>
          </a:p>
        </p:txBody>
      </p:sp>
    </p:spTree>
    <p:extLst>
      <p:ext uri="{BB962C8B-B14F-4D97-AF65-F5344CB8AC3E}">
        <p14:creationId xmlns:p14="http://schemas.microsoft.com/office/powerpoint/2010/main" val="583907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tr-TR" dirty="0" smtClean="0"/>
              <a:t>Neden Öğrenciler Şiddete Maruz Kalma Nedenleri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44005624"/>
              </p:ext>
            </p:extLst>
          </p:nvPr>
        </p:nvGraphicFramePr>
        <p:xfrm>
          <a:off x="2548328" y="1978701"/>
          <a:ext cx="8805472" cy="449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645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9761" y="2344099"/>
            <a:ext cx="10515600" cy="1250084"/>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tr-TR" sz="2800" dirty="0" smtClean="0"/>
              <a:t>Öğrenciler ayrıca sağlık çalışanları tarafından sözel şiddete maruz kalmaktadır</a:t>
            </a:r>
            <a:endParaRPr lang="tr-TR" sz="2800" dirty="0"/>
          </a:p>
        </p:txBody>
      </p:sp>
    </p:spTree>
    <p:extLst>
      <p:ext uri="{BB962C8B-B14F-4D97-AF65-F5344CB8AC3E}">
        <p14:creationId xmlns:p14="http://schemas.microsoft.com/office/powerpoint/2010/main" val="3987355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dirty="0" smtClean="0"/>
              <a:t>Öğrencilerin maruz kaldığı şiddetin </a:t>
            </a:r>
            <a:br>
              <a:rPr lang="tr-TR" dirty="0" smtClean="0"/>
            </a:br>
            <a:endParaRPr lang="tr-TR" dirty="0"/>
          </a:p>
        </p:txBody>
      </p:sp>
      <p:sp>
        <p:nvSpPr>
          <p:cNvPr id="3" name="İçerik Yer Tutucusu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tr-TR" dirty="0" smtClean="0"/>
              <a:t>%</a:t>
            </a:r>
            <a:r>
              <a:rPr lang="tr-TR" dirty="0"/>
              <a:t>50’si sağlık çalışanı, </a:t>
            </a:r>
            <a:endParaRPr lang="tr-TR" dirty="0" smtClean="0"/>
          </a:p>
          <a:p>
            <a:r>
              <a:rPr lang="tr-TR" dirty="0" smtClean="0"/>
              <a:t>%</a:t>
            </a:r>
            <a:r>
              <a:rPr lang="tr-TR" dirty="0"/>
              <a:t>25’i hasta ve </a:t>
            </a:r>
            <a:endParaRPr lang="tr-TR" dirty="0" smtClean="0"/>
          </a:p>
          <a:p>
            <a:r>
              <a:rPr lang="tr-TR" dirty="0" smtClean="0"/>
              <a:t>%</a:t>
            </a:r>
            <a:r>
              <a:rPr lang="tr-TR" dirty="0"/>
              <a:t>25’i hasta yakını ve ziyaretçilerdir. </a:t>
            </a:r>
            <a:endParaRPr lang="tr-TR" dirty="0" smtClean="0"/>
          </a:p>
          <a:p>
            <a:pPr marL="0" indent="0">
              <a:buNone/>
            </a:pPr>
            <a:r>
              <a:rPr lang="tr-TR" dirty="0" smtClean="0"/>
              <a:t>Ayrıca </a:t>
            </a:r>
            <a:r>
              <a:rPr lang="tr-TR" dirty="0"/>
              <a:t>öğrencilerin en çok maruz kaldığı şiddet türü </a:t>
            </a:r>
            <a:endParaRPr lang="tr-TR" dirty="0" smtClean="0"/>
          </a:p>
          <a:p>
            <a:pPr marL="0" indent="0">
              <a:buNone/>
            </a:pPr>
            <a:r>
              <a:rPr lang="tr-TR" dirty="0" smtClean="0"/>
              <a:t>%</a:t>
            </a:r>
            <a:r>
              <a:rPr lang="tr-TR" dirty="0"/>
              <a:t>69 ile sözel </a:t>
            </a:r>
            <a:r>
              <a:rPr lang="tr-TR" dirty="0" smtClean="0"/>
              <a:t>şiddettir</a:t>
            </a:r>
            <a:endParaRPr lang="tr-TR" dirty="0"/>
          </a:p>
          <a:p>
            <a:pPr marL="0" indent="0">
              <a:buNone/>
            </a:pPr>
            <a:r>
              <a:rPr lang="tr-TR" dirty="0" smtClean="0"/>
              <a:t>%21 </a:t>
            </a:r>
            <a:r>
              <a:rPr lang="tr-TR" dirty="0"/>
              <a:t>ile zorbalık </a:t>
            </a:r>
            <a:endParaRPr lang="tr-TR" dirty="0" smtClean="0"/>
          </a:p>
          <a:p>
            <a:pPr marL="0" indent="0">
              <a:buNone/>
            </a:pPr>
            <a:r>
              <a:rPr lang="tr-TR" dirty="0" smtClean="0"/>
              <a:t>%</a:t>
            </a:r>
            <a:r>
              <a:rPr lang="tr-TR" dirty="0"/>
              <a:t>10’u da fiziksel şiddet olarak kaydedilmiştir (</a:t>
            </a:r>
            <a:r>
              <a:rPr lang="tr-TR" dirty="0" err="1"/>
              <a:t>Hinchberger</a:t>
            </a:r>
            <a:r>
              <a:rPr lang="tr-TR" dirty="0"/>
              <a:t>, 2009). </a:t>
            </a:r>
          </a:p>
        </p:txBody>
      </p:sp>
      <p:sp>
        <p:nvSpPr>
          <p:cNvPr id="4" name="Sağ Ok 3"/>
          <p:cNvSpPr/>
          <p:nvPr/>
        </p:nvSpPr>
        <p:spPr>
          <a:xfrm>
            <a:off x="401782" y="1825625"/>
            <a:ext cx="43641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01782" y="3835039"/>
            <a:ext cx="43641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00437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5616" y="69928"/>
            <a:ext cx="8911687" cy="1280890"/>
          </a:xfrm>
        </p:spPr>
        <p:txBody>
          <a:bodyPr/>
          <a:lstStyle/>
          <a:p>
            <a:r>
              <a:rPr lang="tr-TR" b="1" dirty="0"/>
              <a:t>Şiddete </a:t>
            </a:r>
            <a:r>
              <a:rPr lang="tr-TR" b="1" dirty="0" err="1"/>
              <a:t>Maruziyet</a:t>
            </a:r>
            <a:r>
              <a:rPr lang="tr-TR" b="1" dirty="0"/>
              <a:t> İle İlgili Riskler </a:t>
            </a:r>
            <a:r>
              <a:rPr lang="tr-TR" b="1" dirty="0" smtClean="0"/>
              <a:t/>
            </a:r>
            <a:br>
              <a:rPr lang="tr-TR" b="1" dirty="0" smtClean="0"/>
            </a:br>
            <a:r>
              <a:rPr lang="tr-TR" b="1" dirty="0" smtClean="0"/>
              <a:t>Dokuz Eylül </a:t>
            </a:r>
            <a:r>
              <a:rPr lang="tr-TR" b="1" dirty="0" err="1" smtClean="0"/>
              <a:t>Hemşirleik</a:t>
            </a:r>
            <a:r>
              <a:rPr lang="tr-TR" b="1" dirty="0" smtClean="0"/>
              <a:t> Fakültesi Örneği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883011711"/>
              </p:ext>
            </p:extLst>
          </p:nvPr>
        </p:nvGraphicFramePr>
        <p:xfrm>
          <a:off x="526473" y="1200728"/>
          <a:ext cx="9767058" cy="5795208"/>
        </p:xfrm>
        <a:graphic>
          <a:graphicData uri="http://schemas.openxmlformats.org/drawingml/2006/table">
            <a:tbl>
              <a:tblPr firstRow="1" firstCol="1" bandRow="1">
                <a:tableStyleId>{5C22544A-7EE6-4342-B048-85BDC9FD1C3A}</a:tableStyleId>
              </a:tblPr>
              <a:tblGrid>
                <a:gridCol w="9767058">
                  <a:extLst>
                    <a:ext uri="{9D8B030D-6E8A-4147-A177-3AD203B41FA5}">
                      <a16:colId xmlns:a16="http://schemas.microsoft.com/office/drawing/2014/main" val="20000"/>
                    </a:ext>
                  </a:extLst>
                </a:gridCol>
              </a:tblGrid>
              <a:tr h="355348">
                <a:tc>
                  <a:txBody>
                    <a:bodyPr/>
                    <a:lstStyle/>
                    <a:p>
                      <a:pPr>
                        <a:lnSpc>
                          <a:spcPct val="150000"/>
                        </a:lnSpc>
                        <a:spcAft>
                          <a:spcPts val="0"/>
                        </a:spcAft>
                      </a:pPr>
                      <a:r>
                        <a:rPr lang="tr-TR" sz="400" dirty="0">
                          <a:effectLst/>
                        </a:rPr>
                        <a:t>                                                                                                                     </a:t>
                      </a:r>
                      <a:r>
                        <a:rPr lang="tr-TR" sz="400" dirty="0" smtClean="0">
                          <a:effectLst/>
                        </a:rPr>
                        <a:t>                                                                                                                                                         </a:t>
                      </a:r>
                      <a:r>
                        <a:rPr lang="tr-TR" sz="1400" dirty="0" smtClean="0">
                          <a:effectLst/>
                        </a:rPr>
                        <a:t>Sayı</a:t>
                      </a:r>
                      <a:r>
                        <a:rPr lang="tr-TR" sz="1400" baseline="0" dirty="0" smtClean="0">
                          <a:effectLst/>
                        </a:rPr>
                        <a:t>            %</a:t>
                      </a:r>
                      <a:endParaRPr lang="tr-TR" sz="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0"/>
                  </a:ext>
                </a:extLst>
              </a:tr>
              <a:tr h="808770">
                <a:tc>
                  <a:txBody>
                    <a:bodyPr/>
                    <a:lstStyle/>
                    <a:p>
                      <a:pPr algn="just">
                        <a:lnSpc>
                          <a:spcPct val="150000"/>
                        </a:lnSpc>
                        <a:spcAft>
                          <a:spcPts val="0"/>
                        </a:spcAft>
                      </a:pPr>
                      <a:r>
                        <a:rPr lang="tr-TR" sz="1100" dirty="0">
                          <a:solidFill>
                            <a:schemeClr val="tx1"/>
                          </a:solidFill>
                          <a:effectLst/>
                        </a:rPr>
                        <a:t>Şiddete maruz kalma durumu </a:t>
                      </a:r>
                    </a:p>
                    <a:p>
                      <a:pPr algn="just">
                        <a:lnSpc>
                          <a:spcPct val="150000"/>
                        </a:lnSpc>
                        <a:spcAft>
                          <a:spcPts val="0"/>
                        </a:spcAft>
                      </a:pPr>
                      <a:r>
                        <a:rPr lang="tr-TR" sz="1100" dirty="0">
                          <a:effectLst/>
                        </a:rPr>
                        <a:t>Evet                                                                                                                75                 12.8</a:t>
                      </a:r>
                    </a:p>
                    <a:p>
                      <a:pPr algn="just">
                        <a:lnSpc>
                          <a:spcPct val="150000"/>
                        </a:lnSpc>
                        <a:spcAft>
                          <a:spcPts val="0"/>
                        </a:spcAft>
                      </a:pPr>
                      <a:r>
                        <a:rPr lang="tr-TR" sz="1100" dirty="0">
                          <a:effectLst/>
                        </a:rPr>
                        <a:t>Hayır                                                                                                              511                 87.2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1"/>
                  </a:ext>
                </a:extLst>
              </a:tr>
              <a:tr h="808770">
                <a:tc>
                  <a:txBody>
                    <a:bodyPr/>
                    <a:lstStyle/>
                    <a:p>
                      <a:pPr algn="just">
                        <a:lnSpc>
                          <a:spcPct val="150000"/>
                        </a:lnSpc>
                        <a:spcAft>
                          <a:spcPts val="0"/>
                        </a:spcAft>
                      </a:pPr>
                      <a:r>
                        <a:rPr lang="tr-TR" sz="1100" dirty="0">
                          <a:solidFill>
                            <a:schemeClr val="tx1"/>
                          </a:solidFill>
                          <a:effectLst/>
                        </a:rPr>
                        <a:t>Cinsiyete göre</a:t>
                      </a:r>
                    </a:p>
                    <a:p>
                      <a:pPr algn="just">
                        <a:lnSpc>
                          <a:spcPct val="150000"/>
                        </a:lnSpc>
                        <a:spcAft>
                          <a:spcPts val="0"/>
                        </a:spcAft>
                      </a:pPr>
                      <a:r>
                        <a:rPr lang="tr-TR" sz="1100" dirty="0">
                          <a:effectLst/>
                        </a:rPr>
                        <a:t>Kadın                                                                                                              67                   13.6</a:t>
                      </a:r>
                    </a:p>
                    <a:p>
                      <a:pPr algn="just">
                        <a:lnSpc>
                          <a:spcPct val="150000"/>
                        </a:lnSpc>
                        <a:spcAft>
                          <a:spcPts val="0"/>
                        </a:spcAft>
                      </a:pPr>
                      <a:r>
                        <a:rPr lang="tr-TR" sz="1100" dirty="0">
                          <a:effectLst/>
                        </a:rPr>
                        <a:t>Erkek                                                                                                               8                     8.6</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2"/>
                  </a:ext>
                </a:extLst>
              </a:tr>
              <a:tr h="1087972">
                <a:tc>
                  <a:txBody>
                    <a:bodyPr/>
                    <a:lstStyle/>
                    <a:p>
                      <a:pPr algn="just">
                        <a:lnSpc>
                          <a:spcPct val="150000"/>
                        </a:lnSpc>
                        <a:spcAft>
                          <a:spcPts val="0"/>
                        </a:spcAft>
                      </a:pPr>
                      <a:r>
                        <a:rPr lang="tr-TR" sz="1100" dirty="0">
                          <a:solidFill>
                            <a:schemeClr val="tx1"/>
                          </a:solidFill>
                          <a:effectLst/>
                        </a:rPr>
                        <a:t>Sınıfa göre</a:t>
                      </a:r>
                    </a:p>
                    <a:p>
                      <a:pPr algn="just">
                        <a:lnSpc>
                          <a:spcPct val="150000"/>
                        </a:lnSpc>
                        <a:spcAft>
                          <a:spcPts val="0"/>
                        </a:spcAft>
                      </a:pPr>
                      <a:r>
                        <a:rPr lang="tr-TR" sz="1100" dirty="0">
                          <a:effectLst/>
                        </a:rPr>
                        <a:t>2. sınıf                                                                                                             25                   9.8      </a:t>
                      </a:r>
                    </a:p>
                    <a:p>
                      <a:pPr algn="just">
                        <a:lnSpc>
                          <a:spcPct val="150000"/>
                        </a:lnSpc>
                        <a:spcAft>
                          <a:spcPts val="0"/>
                        </a:spcAft>
                      </a:pPr>
                      <a:r>
                        <a:rPr lang="tr-TR" sz="1100" dirty="0">
                          <a:effectLst/>
                        </a:rPr>
                        <a:t>3. sınıf                                                                                                             22                   9.8</a:t>
                      </a:r>
                    </a:p>
                    <a:p>
                      <a:pPr algn="just">
                        <a:lnSpc>
                          <a:spcPct val="150000"/>
                        </a:lnSpc>
                        <a:spcAft>
                          <a:spcPts val="0"/>
                        </a:spcAft>
                      </a:pPr>
                      <a:r>
                        <a:rPr lang="tr-TR" sz="1100" dirty="0">
                          <a:effectLst/>
                        </a:rPr>
                        <a:t>4. sınıf                                                                                                             28                  26.4</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3"/>
                  </a:ext>
                </a:extLst>
              </a:tr>
              <a:tr h="808770">
                <a:tc>
                  <a:txBody>
                    <a:bodyPr/>
                    <a:lstStyle/>
                    <a:p>
                      <a:pPr algn="just">
                        <a:lnSpc>
                          <a:spcPct val="150000"/>
                        </a:lnSpc>
                        <a:spcAft>
                          <a:spcPts val="0"/>
                        </a:spcAft>
                      </a:pPr>
                      <a:r>
                        <a:rPr lang="tr-TR" sz="1100" dirty="0">
                          <a:solidFill>
                            <a:schemeClr val="tx1"/>
                          </a:solidFill>
                          <a:effectLst/>
                        </a:rPr>
                        <a:t>Çalışma durumuna göre </a:t>
                      </a:r>
                    </a:p>
                    <a:p>
                      <a:pPr algn="just">
                        <a:lnSpc>
                          <a:spcPct val="150000"/>
                        </a:lnSpc>
                        <a:spcAft>
                          <a:spcPts val="0"/>
                        </a:spcAft>
                      </a:pPr>
                      <a:r>
                        <a:rPr lang="tr-TR" sz="1100" dirty="0">
                          <a:effectLst/>
                        </a:rPr>
                        <a:t>Çalışıyor                                                                                                           9                     15</a:t>
                      </a:r>
                    </a:p>
                    <a:p>
                      <a:pPr algn="just">
                        <a:lnSpc>
                          <a:spcPct val="150000"/>
                        </a:lnSpc>
                        <a:spcAft>
                          <a:spcPts val="0"/>
                        </a:spcAft>
                      </a:pPr>
                      <a:r>
                        <a:rPr lang="tr-TR" sz="1100" dirty="0">
                          <a:effectLst/>
                        </a:rPr>
                        <a:t>Çalışmıyor                                                                                                       66                   67.3</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4"/>
                  </a:ext>
                </a:extLst>
              </a:tr>
              <a:tr h="1925578">
                <a:tc>
                  <a:txBody>
                    <a:bodyPr/>
                    <a:lstStyle/>
                    <a:p>
                      <a:pPr>
                        <a:lnSpc>
                          <a:spcPct val="150000"/>
                        </a:lnSpc>
                        <a:spcAft>
                          <a:spcPts val="0"/>
                        </a:spcAft>
                      </a:pPr>
                      <a:r>
                        <a:rPr lang="tr-TR" sz="1100" dirty="0">
                          <a:solidFill>
                            <a:schemeClr val="tx1"/>
                          </a:solidFill>
                          <a:effectLst/>
                        </a:rPr>
                        <a:t>Şiddete maruz kalınan klinik</a:t>
                      </a:r>
                    </a:p>
                    <a:p>
                      <a:pPr>
                        <a:lnSpc>
                          <a:spcPct val="150000"/>
                        </a:lnSpc>
                        <a:spcAft>
                          <a:spcPts val="0"/>
                        </a:spcAft>
                      </a:pPr>
                      <a:r>
                        <a:rPr lang="tr-TR" sz="1100" dirty="0">
                          <a:effectLst/>
                        </a:rPr>
                        <a:t>Acil servis                                                                                                         4                    0.7</a:t>
                      </a:r>
                    </a:p>
                    <a:p>
                      <a:pPr>
                        <a:lnSpc>
                          <a:spcPct val="150000"/>
                        </a:lnSpc>
                        <a:spcAft>
                          <a:spcPts val="0"/>
                        </a:spcAft>
                      </a:pPr>
                      <a:r>
                        <a:rPr lang="tr-TR" sz="1100" dirty="0">
                          <a:effectLst/>
                        </a:rPr>
                        <a:t>Cerrahi kliniği                                                                                                </a:t>
                      </a:r>
                      <a:r>
                        <a:rPr lang="tr-TR" sz="1100" dirty="0" smtClean="0">
                          <a:effectLst/>
                        </a:rPr>
                        <a:t>32                   </a:t>
                      </a:r>
                      <a:r>
                        <a:rPr lang="tr-TR" sz="1100" dirty="0">
                          <a:effectLst/>
                        </a:rPr>
                        <a:t>5.5</a:t>
                      </a:r>
                    </a:p>
                    <a:p>
                      <a:pPr>
                        <a:lnSpc>
                          <a:spcPct val="150000"/>
                        </a:lnSpc>
                        <a:spcAft>
                          <a:spcPts val="0"/>
                        </a:spcAft>
                      </a:pPr>
                      <a:r>
                        <a:rPr lang="tr-TR" sz="1100" dirty="0">
                          <a:effectLst/>
                        </a:rPr>
                        <a:t>Dahiliye kliniği                                                                                               </a:t>
                      </a:r>
                      <a:r>
                        <a:rPr lang="tr-TR" sz="1100" dirty="0" smtClean="0">
                          <a:effectLst/>
                        </a:rPr>
                        <a:t>17                   </a:t>
                      </a:r>
                      <a:r>
                        <a:rPr lang="tr-TR" sz="1100" dirty="0">
                          <a:effectLst/>
                        </a:rPr>
                        <a:t>2.9</a:t>
                      </a:r>
                    </a:p>
                    <a:p>
                      <a:pPr>
                        <a:lnSpc>
                          <a:spcPct val="150000"/>
                        </a:lnSpc>
                        <a:spcAft>
                          <a:spcPts val="0"/>
                        </a:spcAft>
                      </a:pPr>
                      <a:r>
                        <a:rPr lang="tr-TR" sz="1100" dirty="0">
                          <a:effectLst/>
                        </a:rPr>
                        <a:t>Psikiyatri kliniği                                                                                            </a:t>
                      </a:r>
                      <a:r>
                        <a:rPr lang="tr-TR" sz="1100" dirty="0" smtClean="0">
                          <a:effectLst/>
                        </a:rPr>
                        <a:t>11                  </a:t>
                      </a:r>
                      <a:r>
                        <a:rPr lang="tr-TR" sz="1100" dirty="0">
                          <a:effectLst/>
                        </a:rPr>
                        <a:t>1.9</a:t>
                      </a:r>
                    </a:p>
                    <a:p>
                      <a:pPr>
                        <a:lnSpc>
                          <a:spcPct val="150000"/>
                        </a:lnSpc>
                        <a:spcAft>
                          <a:spcPts val="0"/>
                        </a:spcAft>
                      </a:pPr>
                      <a:r>
                        <a:rPr lang="tr-TR" sz="1100" dirty="0">
                          <a:effectLst/>
                        </a:rPr>
                        <a:t>Pediatri kliniği                                                                                               </a:t>
                      </a:r>
                      <a:r>
                        <a:rPr lang="tr-TR" sz="1100" dirty="0" smtClean="0">
                          <a:effectLst/>
                        </a:rPr>
                        <a:t>8                    </a:t>
                      </a:r>
                      <a:r>
                        <a:rPr lang="tr-TR" sz="1100" dirty="0">
                          <a:effectLst/>
                        </a:rPr>
                        <a:t>1.4</a:t>
                      </a:r>
                    </a:p>
                    <a:p>
                      <a:pPr>
                        <a:lnSpc>
                          <a:spcPct val="150000"/>
                        </a:lnSpc>
                        <a:spcAft>
                          <a:spcPts val="0"/>
                        </a:spcAft>
                      </a:pPr>
                      <a:r>
                        <a:rPr lang="tr-TR" sz="1100" dirty="0">
                          <a:effectLst/>
                        </a:rPr>
                        <a:t>Diğer                                                                                                                 19                   3.2</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964" marR="2396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0994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911799594"/>
              </p:ext>
            </p:extLst>
          </p:nvPr>
        </p:nvGraphicFramePr>
        <p:xfrm>
          <a:off x="1533236" y="635725"/>
          <a:ext cx="9971376" cy="5895704"/>
        </p:xfrm>
        <a:graphic>
          <a:graphicData uri="http://schemas.openxmlformats.org/drawingml/2006/table">
            <a:tbl>
              <a:tblPr firstRow="1" firstCol="1" bandRow="1">
                <a:tableStyleId>{5C22544A-7EE6-4342-B048-85BDC9FD1C3A}</a:tableStyleId>
              </a:tblPr>
              <a:tblGrid>
                <a:gridCol w="9971376">
                  <a:extLst>
                    <a:ext uri="{9D8B030D-6E8A-4147-A177-3AD203B41FA5}">
                      <a16:colId xmlns:a16="http://schemas.microsoft.com/office/drawing/2014/main" val="20000"/>
                    </a:ext>
                  </a:extLst>
                </a:gridCol>
              </a:tblGrid>
              <a:tr h="1587726">
                <a:tc>
                  <a:txBody>
                    <a:bodyPr/>
                    <a:lstStyle/>
                    <a:p>
                      <a:pPr>
                        <a:lnSpc>
                          <a:spcPct val="150000"/>
                        </a:lnSpc>
                        <a:spcAft>
                          <a:spcPts val="0"/>
                        </a:spcAft>
                      </a:pPr>
                      <a:r>
                        <a:rPr lang="tr-TR" sz="1050" dirty="0">
                          <a:solidFill>
                            <a:schemeClr val="tx1"/>
                          </a:solidFill>
                          <a:effectLst/>
                        </a:rPr>
                        <a:t>Şiddet uygulayan kişiler</a:t>
                      </a:r>
                    </a:p>
                    <a:p>
                      <a:pPr>
                        <a:lnSpc>
                          <a:spcPct val="150000"/>
                        </a:lnSpc>
                        <a:spcAft>
                          <a:spcPts val="0"/>
                        </a:spcAft>
                      </a:pPr>
                      <a:r>
                        <a:rPr lang="tr-TR" sz="1050" dirty="0">
                          <a:effectLst/>
                        </a:rPr>
                        <a:t>Hasta/hasta yakını                                                                                             75                 100</a:t>
                      </a:r>
                    </a:p>
                    <a:p>
                      <a:pPr>
                        <a:lnSpc>
                          <a:spcPct val="150000"/>
                        </a:lnSpc>
                        <a:spcAft>
                          <a:spcPts val="0"/>
                        </a:spcAft>
                      </a:pPr>
                      <a:r>
                        <a:rPr lang="tr-TR" sz="1050" dirty="0">
                          <a:effectLst/>
                        </a:rPr>
                        <a:t>Hastane çalışanı                                                                                               </a:t>
                      </a:r>
                      <a:r>
                        <a:rPr lang="tr-TR" sz="1050" dirty="0" smtClean="0">
                          <a:effectLst/>
                        </a:rPr>
                        <a:t>   </a:t>
                      </a:r>
                      <a:r>
                        <a:rPr lang="tr-TR" sz="1050" dirty="0">
                          <a:effectLst/>
                        </a:rPr>
                        <a:t>56                 74.7</a:t>
                      </a:r>
                    </a:p>
                    <a:p>
                      <a:pPr>
                        <a:lnSpc>
                          <a:spcPct val="150000"/>
                        </a:lnSpc>
                        <a:spcAft>
                          <a:spcPts val="0"/>
                        </a:spcAft>
                      </a:pPr>
                      <a:r>
                        <a:rPr lang="tr-TR" sz="1050" dirty="0">
                          <a:effectLst/>
                        </a:rPr>
                        <a:t>Öğretim elemanı                                                                                              </a:t>
                      </a:r>
                      <a:r>
                        <a:rPr lang="tr-TR" sz="1050" dirty="0" smtClean="0">
                          <a:effectLst/>
                        </a:rPr>
                        <a:t>   </a:t>
                      </a:r>
                      <a:r>
                        <a:rPr lang="tr-TR" sz="1050" dirty="0">
                          <a:effectLst/>
                        </a:rPr>
                        <a:t>57                  76</a:t>
                      </a:r>
                    </a:p>
                    <a:p>
                      <a:pPr>
                        <a:lnSpc>
                          <a:spcPct val="150000"/>
                        </a:lnSpc>
                        <a:spcAft>
                          <a:spcPts val="0"/>
                        </a:spcAft>
                      </a:pPr>
                      <a:r>
                        <a:rPr lang="tr-TR" sz="1050" dirty="0">
                          <a:effectLst/>
                        </a:rPr>
                        <a:t>Arkadaşlar                                                                                                         </a:t>
                      </a:r>
                      <a:r>
                        <a:rPr lang="tr-TR" sz="1050" dirty="0" smtClean="0">
                          <a:effectLst/>
                        </a:rPr>
                        <a:t>    27                   </a:t>
                      </a:r>
                      <a:r>
                        <a:rPr lang="tr-TR" sz="1050" dirty="0">
                          <a:effectLst/>
                        </a:rPr>
                        <a:t>36</a:t>
                      </a:r>
                    </a:p>
                    <a:p>
                      <a:pPr>
                        <a:lnSpc>
                          <a:spcPct val="150000"/>
                        </a:lnSpc>
                        <a:spcAft>
                          <a:spcPts val="0"/>
                        </a:spcAft>
                      </a:pPr>
                      <a:r>
                        <a:rPr lang="tr-TR" sz="1050" dirty="0">
                          <a:effectLst/>
                        </a:rPr>
                        <a:t>Diğer                                                                                                                </a:t>
                      </a:r>
                      <a:r>
                        <a:rPr lang="tr-TR" sz="1050" dirty="0" smtClean="0">
                          <a:effectLst/>
                        </a:rPr>
                        <a:t>        </a:t>
                      </a:r>
                      <a:r>
                        <a:rPr lang="tr-TR" sz="1050" dirty="0">
                          <a:effectLst/>
                        </a:rPr>
                        <a:t>12                   16</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838" marR="46838" marT="0" marB="0"/>
                </a:tc>
                <a:extLst>
                  <a:ext uri="{0D108BD9-81ED-4DB2-BD59-A6C34878D82A}">
                    <a16:rowId xmlns:a16="http://schemas.microsoft.com/office/drawing/2014/main" val="10000"/>
                  </a:ext>
                </a:extLst>
              </a:tr>
              <a:tr h="1615492">
                <a:tc>
                  <a:txBody>
                    <a:bodyPr/>
                    <a:lstStyle/>
                    <a:p>
                      <a:pPr>
                        <a:lnSpc>
                          <a:spcPct val="150000"/>
                        </a:lnSpc>
                        <a:spcAft>
                          <a:spcPts val="0"/>
                        </a:spcAft>
                      </a:pPr>
                      <a:r>
                        <a:rPr lang="tr-TR" sz="1050" dirty="0">
                          <a:solidFill>
                            <a:schemeClr val="tx1"/>
                          </a:solidFill>
                          <a:effectLst/>
                        </a:rPr>
                        <a:t>Şiddet türü</a:t>
                      </a:r>
                    </a:p>
                    <a:p>
                      <a:pPr>
                        <a:lnSpc>
                          <a:spcPct val="150000"/>
                        </a:lnSpc>
                        <a:spcAft>
                          <a:spcPts val="0"/>
                        </a:spcAft>
                      </a:pPr>
                      <a:r>
                        <a:rPr lang="tr-TR" sz="1050" dirty="0">
                          <a:effectLst/>
                        </a:rPr>
                        <a:t>Fiziksel                                                                                                              </a:t>
                      </a:r>
                      <a:r>
                        <a:rPr lang="tr-TR" sz="1050" dirty="0" smtClean="0">
                          <a:effectLst/>
                        </a:rPr>
                        <a:t>      6                      </a:t>
                      </a:r>
                      <a:r>
                        <a:rPr lang="tr-TR" sz="1050" dirty="0">
                          <a:effectLst/>
                        </a:rPr>
                        <a:t>8</a:t>
                      </a:r>
                    </a:p>
                    <a:p>
                      <a:pPr>
                        <a:lnSpc>
                          <a:spcPct val="150000"/>
                        </a:lnSpc>
                        <a:spcAft>
                          <a:spcPts val="0"/>
                        </a:spcAft>
                      </a:pPr>
                      <a:r>
                        <a:rPr lang="tr-TR" sz="1050" dirty="0">
                          <a:effectLst/>
                        </a:rPr>
                        <a:t>Sözel                                                                                                                 </a:t>
                      </a:r>
                      <a:r>
                        <a:rPr lang="tr-TR" sz="1050" dirty="0" smtClean="0">
                          <a:effectLst/>
                        </a:rPr>
                        <a:t>       73                   </a:t>
                      </a:r>
                      <a:r>
                        <a:rPr lang="tr-TR" sz="1050" dirty="0">
                          <a:effectLst/>
                        </a:rPr>
                        <a:t>97.3</a:t>
                      </a:r>
                    </a:p>
                    <a:p>
                      <a:pPr>
                        <a:lnSpc>
                          <a:spcPct val="150000"/>
                        </a:lnSpc>
                        <a:spcAft>
                          <a:spcPts val="0"/>
                        </a:spcAft>
                      </a:pPr>
                      <a:r>
                        <a:rPr lang="tr-TR" sz="1050" dirty="0">
                          <a:effectLst/>
                        </a:rPr>
                        <a:t>Cinsel                                                                                                                </a:t>
                      </a:r>
                      <a:r>
                        <a:rPr lang="tr-TR" sz="1050" dirty="0" smtClean="0">
                          <a:effectLst/>
                        </a:rPr>
                        <a:t>      11                   </a:t>
                      </a:r>
                      <a:r>
                        <a:rPr lang="tr-TR" sz="1050" dirty="0">
                          <a:effectLst/>
                        </a:rPr>
                        <a:t>14.7</a:t>
                      </a:r>
                    </a:p>
                    <a:p>
                      <a:pPr>
                        <a:lnSpc>
                          <a:spcPct val="150000"/>
                        </a:lnSpc>
                        <a:spcAft>
                          <a:spcPts val="0"/>
                        </a:spcAft>
                      </a:pPr>
                      <a:r>
                        <a:rPr lang="tr-TR" sz="1050" dirty="0">
                          <a:effectLst/>
                        </a:rPr>
                        <a:t>Psikolojik                                                                                                         </a:t>
                      </a:r>
                      <a:r>
                        <a:rPr lang="tr-TR" sz="1050" dirty="0" smtClean="0">
                          <a:effectLst/>
                        </a:rPr>
                        <a:t>     </a:t>
                      </a:r>
                      <a:r>
                        <a:rPr lang="tr-TR" sz="1050" dirty="0">
                          <a:effectLst/>
                        </a:rPr>
                        <a:t>71                    94.7</a:t>
                      </a:r>
                    </a:p>
                    <a:p>
                      <a:pPr>
                        <a:lnSpc>
                          <a:spcPct val="150000"/>
                        </a:lnSpc>
                        <a:spcAft>
                          <a:spcPts val="0"/>
                        </a:spcAft>
                      </a:pPr>
                      <a:r>
                        <a:rPr lang="tr-TR" sz="1050" dirty="0">
                          <a:effectLst/>
                        </a:rPr>
                        <a:t>Mahrum bırakma                                                                                              </a:t>
                      </a:r>
                      <a:r>
                        <a:rPr lang="tr-TR" sz="1050" dirty="0" smtClean="0">
                          <a:effectLst/>
                        </a:rPr>
                        <a:t> 32                    </a:t>
                      </a:r>
                      <a:r>
                        <a:rPr lang="tr-TR" sz="1050" dirty="0">
                          <a:effectLst/>
                        </a:rPr>
                        <a:t>42.7</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838" marR="46838" marT="0" marB="0"/>
                </a:tc>
                <a:extLst>
                  <a:ext uri="{0D108BD9-81ED-4DB2-BD59-A6C34878D82A}">
                    <a16:rowId xmlns:a16="http://schemas.microsoft.com/office/drawing/2014/main" val="10001"/>
                  </a:ext>
                </a:extLst>
              </a:tr>
              <a:tr h="2692486">
                <a:tc>
                  <a:txBody>
                    <a:bodyPr/>
                    <a:lstStyle/>
                    <a:p>
                      <a:pPr>
                        <a:lnSpc>
                          <a:spcPct val="150000"/>
                        </a:lnSpc>
                        <a:spcAft>
                          <a:spcPts val="0"/>
                        </a:spcAft>
                      </a:pPr>
                      <a:r>
                        <a:rPr lang="tr-TR" sz="1050" dirty="0">
                          <a:solidFill>
                            <a:schemeClr val="tx1"/>
                          </a:solidFill>
                          <a:effectLst/>
                        </a:rPr>
                        <a:t>Şiddete verilen tepki</a:t>
                      </a:r>
                    </a:p>
                    <a:p>
                      <a:pPr>
                        <a:lnSpc>
                          <a:spcPct val="150000"/>
                        </a:lnSpc>
                        <a:spcAft>
                          <a:spcPts val="0"/>
                        </a:spcAft>
                      </a:pPr>
                      <a:r>
                        <a:rPr lang="tr-TR" sz="1050" dirty="0">
                          <a:effectLst/>
                        </a:rPr>
                        <a:t>Hiçbir şey yapmamak                                                                                       </a:t>
                      </a:r>
                      <a:r>
                        <a:rPr lang="tr-TR" sz="1050" dirty="0" smtClean="0">
                          <a:effectLst/>
                        </a:rPr>
                        <a:t>  14                    </a:t>
                      </a:r>
                      <a:r>
                        <a:rPr lang="tr-TR" sz="1050" dirty="0">
                          <a:effectLst/>
                        </a:rPr>
                        <a:t>2.4</a:t>
                      </a:r>
                    </a:p>
                    <a:p>
                      <a:pPr>
                        <a:lnSpc>
                          <a:spcPct val="150000"/>
                        </a:lnSpc>
                        <a:spcAft>
                          <a:spcPts val="0"/>
                        </a:spcAft>
                      </a:pPr>
                      <a:r>
                        <a:rPr lang="tr-TR" sz="1050" dirty="0">
                          <a:effectLst/>
                        </a:rPr>
                        <a:t>Şiddet uygulayan kişiyi uyarmak                                                                   </a:t>
                      </a:r>
                      <a:r>
                        <a:rPr lang="tr-TR" sz="1050" dirty="0" smtClean="0">
                          <a:effectLst/>
                        </a:rPr>
                        <a:t>15                    </a:t>
                      </a:r>
                      <a:r>
                        <a:rPr lang="tr-TR" sz="1050" dirty="0">
                          <a:effectLst/>
                        </a:rPr>
                        <a:t>2.6</a:t>
                      </a:r>
                    </a:p>
                    <a:p>
                      <a:pPr>
                        <a:lnSpc>
                          <a:spcPct val="150000"/>
                        </a:lnSpc>
                        <a:spcAft>
                          <a:spcPts val="0"/>
                        </a:spcAft>
                      </a:pPr>
                      <a:r>
                        <a:rPr lang="tr-TR" sz="1050" dirty="0">
                          <a:effectLst/>
                        </a:rPr>
                        <a:t>Şiddet uygulayan kişi ile görüşmek                                                               </a:t>
                      </a:r>
                      <a:r>
                        <a:rPr lang="tr-TR" sz="1050" dirty="0" smtClean="0">
                          <a:effectLst/>
                        </a:rPr>
                        <a:t>11                    </a:t>
                      </a:r>
                      <a:r>
                        <a:rPr lang="tr-TR" sz="1050" dirty="0">
                          <a:effectLst/>
                        </a:rPr>
                        <a:t>1.9</a:t>
                      </a:r>
                    </a:p>
                    <a:p>
                      <a:pPr>
                        <a:lnSpc>
                          <a:spcPct val="150000"/>
                        </a:lnSpc>
                        <a:spcAft>
                          <a:spcPts val="0"/>
                        </a:spcAft>
                      </a:pPr>
                      <a:r>
                        <a:rPr lang="tr-TR" sz="1050" dirty="0">
                          <a:effectLst/>
                        </a:rPr>
                        <a:t>Öğretim elemanıyla paylaşmak                                                                      </a:t>
                      </a:r>
                      <a:r>
                        <a:rPr lang="tr-TR" sz="1050" dirty="0" smtClean="0">
                          <a:effectLst/>
                        </a:rPr>
                        <a:t>20                    </a:t>
                      </a:r>
                      <a:r>
                        <a:rPr lang="tr-TR" sz="1050" dirty="0">
                          <a:effectLst/>
                        </a:rPr>
                        <a:t>3.4</a:t>
                      </a:r>
                    </a:p>
                    <a:p>
                      <a:pPr>
                        <a:lnSpc>
                          <a:spcPct val="150000"/>
                        </a:lnSpc>
                        <a:spcAft>
                          <a:spcPts val="0"/>
                        </a:spcAft>
                      </a:pPr>
                      <a:r>
                        <a:rPr lang="tr-TR" sz="1050" dirty="0">
                          <a:effectLst/>
                        </a:rPr>
                        <a:t>Aile ve arkadaşlarla paylaşmak                                                                      </a:t>
                      </a:r>
                      <a:r>
                        <a:rPr lang="tr-TR" sz="1050" dirty="0" smtClean="0">
                          <a:effectLst/>
                        </a:rPr>
                        <a:t> </a:t>
                      </a:r>
                      <a:r>
                        <a:rPr lang="tr-TR" sz="1050" dirty="0">
                          <a:effectLst/>
                        </a:rPr>
                        <a:t>34                    5.8</a:t>
                      </a:r>
                    </a:p>
                    <a:p>
                      <a:pPr>
                        <a:lnSpc>
                          <a:spcPct val="150000"/>
                        </a:lnSpc>
                        <a:spcAft>
                          <a:spcPts val="0"/>
                        </a:spcAft>
                      </a:pPr>
                      <a:r>
                        <a:rPr lang="tr-TR" sz="1050" dirty="0">
                          <a:effectLst/>
                        </a:rPr>
                        <a:t>Psikologdan yardım almak                                                                               3                      0.5</a:t>
                      </a:r>
                    </a:p>
                    <a:p>
                      <a:pPr>
                        <a:lnSpc>
                          <a:spcPct val="150000"/>
                        </a:lnSpc>
                        <a:spcAft>
                          <a:spcPts val="0"/>
                        </a:spcAft>
                      </a:pPr>
                      <a:r>
                        <a:rPr lang="tr-TR" sz="1050" dirty="0">
                          <a:effectLst/>
                        </a:rPr>
                        <a:t>O hastaya bakım vermekten kaçınmak                                                        </a:t>
                      </a:r>
                      <a:r>
                        <a:rPr lang="tr-TR" sz="1050" dirty="0" smtClean="0">
                          <a:effectLst/>
                        </a:rPr>
                        <a:t>8                      </a:t>
                      </a:r>
                      <a:r>
                        <a:rPr lang="tr-TR" sz="1050" dirty="0">
                          <a:effectLst/>
                        </a:rPr>
                        <a:t>1.4</a:t>
                      </a:r>
                    </a:p>
                    <a:p>
                      <a:pPr>
                        <a:lnSpc>
                          <a:spcPct val="150000"/>
                        </a:lnSpc>
                        <a:spcAft>
                          <a:spcPts val="0"/>
                        </a:spcAft>
                      </a:pPr>
                      <a:r>
                        <a:rPr lang="tr-TR" sz="1050" dirty="0">
                          <a:effectLst/>
                        </a:rPr>
                        <a:t>Utanmak, kimseye söyleyememek                                                                 </a:t>
                      </a:r>
                      <a:r>
                        <a:rPr lang="tr-TR" sz="1050" dirty="0" smtClean="0">
                          <a:effectLst/>
                        </a:rPr>
                        <a:t>2                      </a:t>
                      </a:r>
                      <a:r>
                        <a:rPr lang="tr-TR" sz="1050" dirty="0">
                          <a:effectLst/>
                        </a:rPr>
                        <a:t>0.3</a:t>
                      </a:r>
                    </a:p>
                    <a:p>
                      <a:pPr>
                        <a:lnSpc>
                          <a:spcPct val="150000"/>
                        </a:lnSpc>
                        <a:spcAft>
                          <a:spcPts val="0"/>
                        </a:spcAft>
                      </a:pPr>
                      <a:r>
                        <a:rPr lang="tr-TR" sz="1050" dirty="0">
                          <a:effectLst/>
                        </a:rPr>
                        <a:t>Şiddeti uygulayan kişiden kaçınmak                                                             </a:t>
                      </a:r>
                      <a:r>
                        <a:rPr lang="tr-TR" sz="1050" dirty="0" smtClean="0">
                          <a:effectLst/>
                        </a:rPr>
                        <a:t> </a:t>
                      </a:r>
                      <a:r>
                        <a:rPr lang="tr-TR" sz="1050" dirty="0">
                          <a:effectLst/>
                        </a:rPr>
                        <a:t>18                    3.1</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838" marR="46838" marT="0" marB="0"/>
                </a:tc>
                <a:extLst>
                  <a:ext uri="{0D108BD9-81ED-4DB2-BD59-A6C34878D82A}">
                    <a16:rowId xmlns:a16="http://schemas.microsoft.com/office/drawing/2014/main" val="10002"/>
                  </a:ext>
                </a:extLst>
              </a:tr>
            </a:tbl>
          </a:graphicData>
        </a:graphic>
      </p:graphicFrame>
      <p:sp>
        <p:nvSpPr>
          <p:cNvPr id="6" name="Metin kutusu 5"/>
          <p:cNvSpPr txBox="1"/>
          <p:nvPr/>
        </p:nvSpPr>
        <p:spPr>
          <a:xfrm>
            <a:off x="6531429" y="309935"/>
            <a:ext cx="1297577" cy="369332"/>
          </a:xfrm>
          <a:prstGeom prst="rect">
            <a:avLst/>
          </a:prstGeom>
          <a:noFill/>
        </p:spPr>
        <p:txBody>
          <a:bodyPr wrap="square" rtlCol="0">
            <a:spAutoFit/>
          </a:bodyPr>
          <a:lstStyle/>
          <a:p>
            <a:r>
              <a:rPr lang="tr-TR" dirty="0" smtClean="0"/>
              <a:t>Sayı      %</a:t>
            </a:r>
            <a:endParaRPr lang="tr-TR" dirty="0"/>
          </a:p>
        </p:txBody>
      </p:sp>
    </p:spTree>
    <p:extLst>
      <p:ext uri="{BB962C8B-B14F-4D97-AF65-F5344CB8AC3E}">
        <p14:creationId xmlns:p14="http://schemas.microsoft.com/office/powerpoint/2010/main" val="2343688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dirty="0" smtClean="0"/>
              <a:t>Önlemler</a:t>
            </a:r>
            <a:endParaRPr lang="tr-TR" dirty="0"/>
          </a:p>
        </p:txBody>
      </p:sp>
      <p:sp>
        <p:nvSpPr>
          <p:cNvPr id="3" name="İçerik Yer Tutucusu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tr-TR" sz="2000" dirty="0" smtClean="0"/>
              <a:t>Profesyonel hemşire-hasta ilişkisi</a:t>
            </a:r>
          </a:p>
          <a:p>
            <a:r>
              <a:rPr lang="tr-TR" sz="2000" dirty="0" smtClean="0"/>
              <a:t>Doğru iletişim</a:t>
            </a:r>
          </a:p>
          <a:p>
            <a:r>
              <a:rPr lang="tr-TR" sz="2000" dirty="0" smtClean="0"/>
              <a:t>Kişisel ve özel alana hassas davranma</a:t>
            </a:r>
          </a:p>
          <a:p>
            <a:r>
              <a:rPr lang="tr-TR" sz="2000" dirty="0" smtClean="0"/>
              <a:t>Bakım ve girişimler dışında sınırlı fiziksel temas</a:t>
            </a:r>
          </a:p>
          <a:p>
            <a:r>
              <a:rPr lang="tr-TR" sz="2000" dirty="0" smtClean="0"/>
              <a:t>Riskli grup hasta odalarında geçirilen sürenin sınırlandırılması</a:t>
            </a:r>
          </a:p>
          <a:p>
            <a:r>
              <a:rPr lang="tr-TR" sz="2000" dirty="0" smtClean="0"/>
              <a:t>Hasta mahremiyetine özen gösterilmesi</a:t>
            </a:r>
          </a:p>
          <a:p>
            <a:r>
              <a:rPr lang="tr-TR" sz="2000" dirty="0" smtClean="0"/>
              <a:t>Özel yaşama ilişkin bilgilerin sağlık profesyoneli olmayan kişiler ile paylaşılmaması</a:t>
            </a:r>
          </a:p>
          <a:p>
            <a:endParaRPr lang="tr-TR" sz="2000" dirty="0" smtClean="0"/>
          </a:p>
        </p:txBody>
      </p:sp>
    </p:spTree>
    <p:extLst>
      <p:ext uri="{BB962C8B-B14F-4D97-AF65-F5344CB8AC3E}">
        <p14:creationId xmlns:p14="http://schemas.microsoft.com/office/powerpoint/2010/main" val="31901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1017" y="624110"/>
            <a:ext cx="9353595" cy="873764"/>
          </a:xfrm>
        </p:spPr>
        <p:style>
          <a:lnRef idx="2">
            <a:schemeClr val="dk1"/>
          </a:lnRef>
          <a:fillRef idx="1">
            <a:schemeClr val="lt1"/>
          </a:fillRef>
          <a:effectRef idx="0">
            <a:schemeClr val="dk1"/>
          </a:effectRef>
          <a:fontRef idx="minor">
            <a:schemeClr val="dk1"/>
          </a:fontRef>
        </p:style>
        <p:txBody>
          <a:bodyPr/>
          <a:lstStyle/>
          <a:p>
            <a:pPr algn="ctr"/>
            <a:r>
              <a:rPr lang="tr-TR" dirty="0" smtClean="0">
                <a:latin typeface="+mj-lt"/>
              </a:rPr>
              <a:t>Öğrenciler klinik ortamda, </a:t>
            </a:r>
            <a:endParaRPr lang="tr-TR" dirty="0">
              <a:latin typeface="+mj-lt"/>
            </a:endParaRPr>
          </a:p>
        </p:txBody>
      </p:sp>
      <p:sp>
        <p:nvSpPr>
          <p:cNvPr id="3" name="2 İçerik Yer Tutucusu"/>
          <p:cNvSpPr>
            <a:spLocks noGrp="1"/>
          </p:cNvSpPr>
          <p:nvPr>
            <p:ph idx="1"/>
          </p:nvPr>
        </p:nvSpPr>
        <p:spPr>
          <a:xfrm>
            <a:off x="2151017" y="1663337"/>
            <a:ext cx="9353595" cy="2303489"/>
          </a:xfrm>
        </p:spPr>
        <p:style>
          <a:lnRef idx="2">
            <a:schemeClr val="dk1"/>
          </a:lnRef>
          <a:fillRef idx="1">
            <a:schemeClr val="lt1"/>
          </a:fillRef>
          <a:effectRef idx="0">
            <a:schemeClr val="dk1"/>
          </a:effectRef>
          <a:fontRef idx="minor">
            <a:schemeClr val="dk1"/>
          </a:fontRef>
        </p:style>
        <p:txBody>
          <a:bodyPr>
            <a:noAutofit/>
          </a:bodyPr>
          <a:lstStyle/>
          <a:p>
            <a:r>
              <a:rPr lang="tr-TR" sz="2800" dirty="0" smtClean="0">
                <a:latin typeface="+mj-lt"/>
              </a:rPr>
              <a:t>Deneyiminin az olması, </a:t>
            </a:r>
          </a:p>
          <a:p>
            <a:r>
              <a:rPr lang="tr-TR" sz="2800" dirty="0" smtClean="0">
                <a:latin typeface="+mj-lt"/>
              </a:rPr>
              <a:t>Dikkatsizlik, </a:t>
            </a:r>
          </a:p>
          <a:p>
            <a:r>
              <a:rPr lang="tr-TR" sz="2800" dirty="0" smtClean="0">
                <a:latin typeface="+mj-lt"/>
              </a:rPr>
              <a:t>Stres gibi nedenlerden dolayı meslek hastalıklarına ve iş kazalara maruz kalmaktadır.</a:t>
            </a:r>
            <a:endParaRPr lang="tr-TR" sz="2800"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261997" y="3099081"/>
            <a:ext cx="5281927" cy="923330"/>
          </a:xfrm>
          <a:prstGeom prst="rect">
            <a:avLst/>
          </a:prstGeom>
          <a:noFill/>
        </p:spPr>
        <p:txBody>
          <a:bodyPr wrap="square" lIns="91440" tIns="45720" rIns="91440" bIns="45720">
            <a:spAutoFit/>
          </a:bodyPr>
          <a:lstStyle/>
          <a:p>
            <a:pPr algn="ctr"/>
            <a:r>
              <a:rPr lang="tr-T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Teşekkürler</a:t>
            </a:r>
            <a:r>
              <a:rPr lang="is-I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09396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5257" y="313509"/>
            <a:ext cx="9719355" cy="1358537"/>
          </a:xfrm>
        </p:spPr>
        <p:style>
          <a:lnRef idx="2">
            <a:schemeClr val="dk1"/>
          </a:lnRef>
          <a:fillRef idx="1">
            <a:schemeClr val="lt1"/>
          </a:fillRef>
          <a:effectRef idx="0">
            <a:schemeClr val="dk1"/>
          </a:effectRef>
          <a:fontRef idx="minor">
            <a:schemeClr val="dk1"/>
          </a:fontRef>
        </p:style>
        <p:txBody>
          <a:bodyPr>
            <a:noAutofit/>
          </a:bodyPr>
          <a:lstStyle/>
          <a:p>
            <a:pPr algn="ctr"/>
            <a:r>
              <a:rPr lang="tr-TR" sz="4000" dirty="0" smtClean="0">
                <a:latin typeface="+mj-lt"/>
              </a:rPr>
              <a:t>Hemşirelik Öğrencilerin Karşılaşabilecekleri Riskler</a:t>
            </a:r>
            <a:endParaRPr lang="tr-TR" sz="4000" dirty="0">
              <a:latin typeface="+mj-lt"/>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06350583"/>
              </p:ext>
            </p:extLst>
          </p:nvPr>
        </p:nvGraphicFramePr>
        <p:xfrm>
          <a:off x="1785256" y="1793966"/>
          <a:ext cx="9568543" cy="4382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7337858" y="6461127"/>
            <a:ext cx="4854142" cy="523220"/>
          </a:xfrm>
          <a:prstGeom prst="rect">
            <a:avLst/>
          </a:prstGeom>
        </p:spPr>
        <p:txBody>
          <a:bodyPr wrap="square">
            <a:spAutoFit/>
          </a:bodyPr>
          <a:lstStyle/>
          <a:p>
            <a:r>
              <a:rPr lang="tr-TR" sz="1000" dirty="0"/>
              <a:t>(</a:t>
            </a:r>
            <a:r>
              <a:rPr lang="tr-TR" sz="1000" dirty="0" err="1"/>
              <a:t>Hinchberger</a:t>
            </a:r>
            <a:r>
              <a:rPr lang="tr-TR" sz="1000" dirty="0"/>
              <a:t>, 2009; </a:t>
            </a:r>
            <a:r>
              <a:rPr lang="tr-TR" sz="1000" dirty="0" err="1"/>
              <a:t>Yang</a:t>
            </a:r>
            <a:r>
              <a:rPr lang="tr-TR" sz="1000" dirty="0"/>
              <a:t> et al., 2004; Smith, </a:t>
            </a:r>
            <a:r>
              <a:rPr lang="tr-TR" sz="1000" dirty="0" err="1"/>
              <a:t>Ishıtake</a:t>
            </a:r>
            <a:r>
              <a:rPr lang="tr-TR" sz="1000" dirty="0"/>
              <a:t>, &amp; </a:t>
            </a:r>
            <a:r>
              <a:rPr lang="tr-TR" sz="1000" dirty="0" err="1"/>
              <a:t>Wang</a:t>
            </a:r>
            <a:r>
              <a:rPr lang="tr-TR" sz="1000" dirty="0"/>
              <a:t>, 2005; </a:t>
            </a:r>
            <a:r>
              <a:rPr lang="tr-TR" sz="1000" dirty="0" err="1"/>
              <a:t>Cheung</a:t>
            </a:r>
            <a:r>
              <a:rPr lang="tr-TR" sz="1000" dirty="0"/>
              <a:t>, 2010</a:t>
            </a:r>
            <a:r>
              <a:rPr lang="tr-TR" sz="1000" dirty="0" smtClean="0"/>
              <a:t>)</a:t>
            </a:r>
            <a:endParaRPr lang="tr-TR" sz="1000" dirty="0"/>
          </a:p>
          <a:p>
            <a:endParaRPr lang="tr-TR" dirty="0"/>
          </a:p>
        </p:txBody>
      </p:sp>
    </p:spTree>
    <p:extLst>
      <p:ext uri="{BB962C8B-B14F-4D97-AF65-F5344CB8AC3E}">
        <p14:creationId xmlns:p14="http://schemas.microsoft.com/office/powerpoint/2010/main" val="1516828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8643" y="541038"/>
            <a:ext cx="9634742" cy="739122"/>
          </a:xfrm>
          <a:ln>
            <a:solidFill>
              <a:srgbClr val="FF0000"/>
            </a:solidFill>
          </a:ln>
        </p:spPr>
        <p:style>
          <a:lnRef idx="2">
            <a:schemeClr val="dk1"/>
          </a:lnRef>
          <a:fillRef idx="1">
            <a:schemeClr val="lt1"/>
          </a:fillRef>
          <a:effectRef idx="0">
            <a:schemeClr val="dk1"/>
          </a:effectRef>
          <a:fontRef idx="minor">
            <a:schemeClr val="dk1"/>
          </a:fontRef>
        </p:style>
        <p:txBody>
          <a:bodyPr>
            <a:normAutofit/>
          </a:bodyPr>
          <a:lstStyle/>
          <a:p>
            <a:r>
              <a:rPr lang="tr-TR" sz="4000" dirty="0" smtClean="0">
                <a:latin typeface="+mj-lt"/>
              </a:rPr>
              <a:t>1.Kesici-Delici Alet Yaralanmaları</a:t>
            </a:r>
            <a:endParaRPr lang="tr-TR" sz="4000" dirty="0">
              <a:latin typeface="+mj-lt"/>
            </a:endParaRPr>
          </a:p>
        </p:txBody>
      </p:sp>
      <p:sp>
        <p:nvSpPr>
          <p:cNvPr id="3" name="İçerik Yer Tutucusu 2"/>
          <p:cNvSpPr>
            <a:spLocks noGrp="1"/>
          </p:cNvSpPr>
          <p:nvPr>
            <p:ph idx="1"/>
          </p:nvPr>
        </p:nvSpPr>
        <p:spPr>
          <a:xfrm>
            <a:off x="2068643" y="1595810"/>
            <a:ext cx="9643458" cy="3707709"/>
          </a:xfrm>
        </p:spPr>
        <p:style>
          <a:lnRef idx="2">
            <a:schemeClr val="dk1"/>
          </a:lnRef>
          <a:fillRef idx="1">
            <a:schemeClr val="lt1"/>
          </a:fillRef>
          <a:effectRef idx="0">
            <a:schemeClr val="dk1"/>
          </a:effectRef>
          <a:fontRef idx="minor">
            <a:schemeClr val="dk1"/>
          </a:fontRef>
        </p:style>
        <p:txBody>
          <a:bodyPr>
            <a:normAutofit/>
          </a:bodyPr>
          <a:lstStyle/>
          <a:p>
            <a:pPr algn="just">
              <a:lnSpc>
                <a:spcPct val="150000"/>
              </a:lnSpc>
            </a:pPr>
            <a:r>
              <a:rPr lang="tr-TR" sz="2000" dirty="0">
                <a:latin typeface="+mj-lt"/>
              </a:rPr>
              <a:t>Kesici-delici alet yaralanmaları kan yoluyla bulaşan patojenlerin yayılmasına neden olmaktadır ve sağlık çalışanları ile hemşirelik öğrencileri için büyük bir risk </a:t>
            </a:r>
            <a:r>
              <a:rPr lang="tr-TR" sz="2000" dirty="0" smtClean="0">
                <a:latin typeface="+mj-lt"/>
              </a:rPr>
              <a:t>faktörüdür. </a:t>
            </a:r>
            <a:r>
              <a:rPr lang="tr-TR" sz="2000" dirty="0">
                <a:latin typeface="+mj-lt"/>
              </a:rPr>
              <a:t>(Yao et al., 2010</a:t>
            </a:r>
            <a:r>
              <a:rPr lang="tr-TR" sz="2000" dirty="0" smtClean="0">
                <a:latin typeface="+mj-lt"/>
              </a:rPr>
              <a:t>)</a:t>
            </a:r>
          </a:p>
          <a:p>
            <a:pPr algn="just">
              <a:lnSpc>
                <a:spcPct val="150000"/>
              </a:lnSpc>
            </a:pPr>
            <a:r>
              <a:rPr lang="tr-TR" sz="2000" dirty="0" smtClean="0">
                <a:latin typeface="+mj-lt"/>
              </a:rPr>
              <a:t>Yaklaşık </a:t>
            </a:r>
            <a:r>
              <a:rPr lang="tr-TR" sz="2000" dirty="0">
                <a:latin typeface="+mj-lt"/>
              </a:rPr>
              <a:t>olarak her yıl bir milyon kesici-delici alet yaralanması </a:t>
            </a:r>
            <a:r>
              <a:rPr lang="tr-TR" sz="2000" dirty="0" smtClean="0">
                <a:latin typeface="+mj-lt"/>
              </a:rPr>
              <a:t>gerçekleşmektedir. </a:t>
            </a:r>
            <a:r>
              <a:rPr lang="tr-TR" sz="2000" dirty="0">
                <a:latin typeface="+mj-lt"/>
              </a:rPr>
              <a:t>(Yao ve ark, 2010) </a:t>
            </a:r>
          </a:p>
        </p:txBody>
      </p:sp>
    </p:spTree>
    <p:extLst>
      <p:ext uri="{BB962C8B-B14F-4D97-AF65-F5344CB8AC3E}">
        <p14:creationId xmlns:p14="http://schemas.microsoft.com/office/powerpoint/2010/main" val="3883493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5223" y="624110"/>
            <a:ext cx="9449389" cy="1280890"/>
          </a:xfrm>
        </p:spPr>
        <p:style>
          <a:lnRef idx="2">
            <a:schemeClr val="accent1"/>
          </a:lnRef>
          <a:fillRef idx="1">
            <a:schemeClr val="lt1"/>
          </a:fillRef>
          <a:effectRef idx="0">
            <a:schemeClr val="accent1"/>
          </a:effectRef>
          <a:fontRef idx="minor">
            <a:schemeClr val="dk1"/>
          </a:fontRef>
        </p:style>
        <p:txBody>
          <a:bodyPr>
            <a:normAutofit/>
          </a:bodyPr>
          <a:lstStyle/>
          <a:p>
            <a:r>
              <a:rPr lang="tr-TR" dirty="0" smtClean="0">
                <a:latin typeface="+mj-lt"/>
              </a:rPr>
              <a:t>Dokuz Eylül Üniversitesi Hastanesi İş Sağlığı ve Güvenliği Biriminin Raporuna Göre</a:t>
            </a:r>
            <a:endParaRPr lang="tr-TR" dirty="0">
              <a:latin typeface="+mj-lt"/>
            </a:endParaRPr>
          </a:p>
        </p:txBody>
      </p:sp>
      <p:sp>
        <p:nvSpPr>
          <p:cNvPr id="3" name="İçerik Yer Tutucusu 2"/>
          <p:cNvSpPr>
            <a:spLocks noGrp="1"/>
          </p:cNvSpPr>
          <p:nvPr>
            <p:ph idx="1"/>
          </p:nvPr>
        </p:nvSpPr>
        <p:spPr>
          <a:xfrm>
            <a:off x="2055222" y="2238103"/>
            <a:ext cx="9449389" cy="3777622"/>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tr-TR" sz="3600" dirty="0">
                <a:latin typeface="+mj-lt"/>
              </a:rPr>
              <a:t>1</a:t>
            </a:r>
            <a:r>
              <a:rPr lang="tr-TR" sz="3600" dirty="0" smtClean="0">
                <a:latin typeface="+mj-lt"/>
              </a:rPr>
              <a:t> </a:t>
            </a:r>
            <a:r>
              <a:rPr lang="tr-TR" sz="3600" dirty="0">
                <a:latin typeface="+mj-lt"/>
              </a:rPr>
              <a:t>Ocak ile 15 </a:t>
            </a:r>
            <a:r>
              <a:rPr lang="tr-TR" sz="3600" dirty="0" smtClean="0">
                <a:latin typeface="+mj-lt"/>
              </a:rPr>
              <a:t>Mayıs </a:t>
            </a:r>
            <a:r>
              <a:rPr lang="tr-TR" sz="3600" dirty="0">
                <a:latin typeface="+mj-lt"/>
              </a:rPr>
              <a:t>2019 tarihleri </a:t>
            </a:r>
            <a:r>
              <a:rPr lang="tr-TR" sz="3600" dirty="0" smtClean="0">
                <a:latin typeface="+mj-lt"/>
              </a:rPr>
              <a:t>arasında </a:t>
            </a:r>
            <a:r>
              <a:rPr lang="tr-TR" sz="3600" dirty="0">
                <a:latin typeface="+mj-lt"/>
              </a:rPr>
              <a:t>DEU Hastanesi </a:t>
            </a:r>
            <a:r>
              <a:rPr lang="tr-TR" sz="3600" dirty="0" smtClean="0">
                <a:latin typeface="+mj-lt"/>
              </a:rPr>
              <a:t>iş Sağlığı </a:t>
            </a:r>
            <a:r>
              <a:rPr lang="tr-TR" sz="3600" dirty="0">
                <a:latin typeface="+mj-lt"/>
              </a:rPr>
              <a:t>ve </a:t>
            </a:r>
            <a:r>
              <a:rPr lang="tr-TR" sz="3600" dirty="0" smtClean="0">
                <a:latin typeface="+mj-lt"/>
              </a:rPr>
              <a:t>Güvenlik </a:t>
            </a:r>
            <a:r>
              <a:rPr lang="tr-TR" sz="3600" dirty="0">
                <a:latin typeface="+mj-lt"/>
              </a:rPr>
              <a:t>Birimi' ne </a:t>
            </a:r>
            <a:r>
              <a:rPr lang="tr-TR" sz="3600" dirty="0" smtClean="0">
                <a:latin typeface="+mj-lt"/>
              </a:rPr>
              <a:t>başvuran toplam iş kazalarının yüzde 13,5</a:t>
            </a:r>
            <a:r>
              <a:rPr lang="tr-TR" sz="3600" dirty="0">
                <a:latin typeface="+mj-lt"/>
              </a:rPr>
              <a:t>' ini </a:t>
            </a:r>
            <a:r>
              <a:rPr lang="tr-TR" sz="3600" dirty="0" smtClean="0">
                <a:latin typeface="+mj-lt"/>
              </a:rPr>
              <a:t>hemşire öğrenciler oluşturmaktadır</a:t>
            </a:r>
            <a:r>
              <a:rPr lang="tr-TR" sz="3600" dirty="0">
                <a:latin typeface="+mj-lt"/>
              </a:rPr>
              <a:t>, </a:t>
            </a:r>
            <a:r>
              <a:rPr lang="tr-TR" sz="3600" dirty="0" smtClean="0">
                <a:latin typeface="+mj-lt"/>
              </a:rPr>
              <a:t>Bunların yaklaşık </a:t>
            </a:r>
            <a:r>
              <a:rPr lang="tr-TR" sz="3600" dirty="0">
                <a:latin typeface="+mj-lt"/>
              </a:rPr>
              <a:t>%50' </a:t>
            </a:r>
            <a:r>
              <a:rPr lang="tr-TR" sz="3600" dirty="0" smtClean="0">
                <a:latin typeface="+mj-lt"/>
              </a:rPr>
              <a:t>sinin uygun </a:t>
            </a:r>
            <a:r>
              <a:rPr lang="tr-TR" sz="3600" dirty="0">
                <a:latin typeface="+mj-lt"/>
              </a:rPr>
              <a:t>KKE (</a:t>
            </a:r>
            <a:r>
              <a:rPr lang="tr-TR" sz="3600" dirty="0" smtClean="0">
                <a:latin typeface="+mj-lt"/>
              </a:rPr>
              <a:t>kişisel </a:t>
            </a:r>
            <a:r>
              <a:rPr lang="tr-TR" sz="3600" dirty="0">
                <a:latin typeface="+mj-lt"/>
              </a:rPr>
              <a:t>koruyucu </a:t>
            </a:r>
            <a:r>
              <a:rPr lang="tr-TR" sz="3600" dirty="0" smtClean="0">
                <a:latin typeface="+mj-lt"/>
              </a:rPr>
              <a:t>ekipman) olmadığı </a:t>
            </a:r>
            <a:r>
              <a:rPr lang="tr-TR" sz="3600" dirty="0">
                <a:latin typeface="+mj-lt"/>
              </a:rPr>
              <a:t>ya da yetersiz </a:t>
            </a:r>
            <a:r>
              <a:rPr lang="tr-TR" sz="3600" dirty="0" smtClean="0">
                <a:latin typeface="+mj-lt"/>
              </a:rPr>
              <a:t>olduğu saptanmıştır</a:t>
            </a:r>
            <a:r>
              <a:rPr lang="tr-TR" sz="3600" dirty="0">
                <a:latin typeface="+mj-lt"/>
              </a:rPr>
              <a:t>.</a:t>
            </a:r>
            <a:endParaRPr lang="tr-TR" sz="3600" dirty="0">
              <a:solidFill>
                <a:srgbClr val="FF0000"/>
              </a:solidFill>
              <a:latin typeface="+mj-lt"/>
            </a:endParaRPr>
          </a:p>
        </p:txBody>
      </p:sp>
    </p:spTree>
    <p:extLst>
      <p:ext uri="{BB962C8B-B14F-4D97-AF65-F5344CB8AC3E}">
        <p14:creationId xmlns:p14="http://schemas.microsoft.com/office/powerpoint/2010/main" val="226814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799956"/>
          </a:xfrm>
        </p:spPr>
        <p:style>
          <a:lnRef idx="2">
            <a:schemeClr val="dk1"/>
          </a:lnRef>
          <a:fillRef idx="1">
            <a:schemeClr val="lt1"/>
          </a:fillRef>
          <a:effectRef idx="0">
            <a:schemeClr val="dk1"/>
          </a:effectRef>
          <a:fontRef idx="minor">
            <a:schemeClr val="dk1"/>
          </a:fontRef>
        </p:style>
        <p:txBody>
          <a:bodyPr>
            <a:normAutofit/>
          </a:bodyPr>
          <a:lstStyle/>
          <a:p>
            <a:r>
              <a:rPr lang="tr-TR" dirty="0" smtClean="0"/>
              <a:t>Hangi işlemler sırasında gerçekleşir?</a:t>
            </a:r>
            <a:endParaRPr lang="tr-TR" dirty="0"/>
          </a:p>
        </p:txBody>
      </p:sp>
      <p:sp>
        <p:nvSpPr>
          <p:cNvPr id="3" name="İçerik Yer Tutucusu 2"/>
          <p:cNvSpPr>
            <a:spLocks noGrp="1"/>
          </p:cNvSpPr>
          <p:nvPr>
            <p:ph idx="1"/>
          </p:nvPr>
        </p:nvSpPr>
        <p:spPr>
          <a:xfrm>
            <a:off x="2589212" y="2133600"/>
            <a:ext cx="8915400" cy="1715589"/>
          </a:xfrm>
        </p:spPr>
        <p:style>
          <a:lnRef idx="2">
            <a:schemeClr val="dk1"/>
          </a:lnRef>
          <a:fillRef idx="1">
            <a:schemeClr val="lt1"/>
          </a:fillRef>
          <a:effectRef idx="0">
            <a:schemeClr val="dk1"/>
          </a:effectRef>
          <a:fontRef idx="minor">
            <a:schemeClr val="dk1"/>
          </a:fontRef>
        </p:style>
        <p:txBody>
          <a:bodyPr/>
          <a:lstStyle/>
          <a:p>
            <a:r>
              <a:rPr lang="tr-TR" dirty="0" smtClean="0"/>
              <a:t>Damar </a:t>
            </a:r>
            <a:r>
              <a:rPr lang="tr-TR" dirty="0"/>
              <a:t>yolu açma, </a:t>
            </a:r>
            <a:endParaRPr lang="tr-TR" dirty="0" smtClean="0"/>
          </a:p>
          <a:p>
            <a:r>
              <a:rPr lang="tr-TR" dirty="0" smtClean="0"/>
              <a:t>IV</a:t>
            </a:r>
            <a:r>
              <a:rPr lang="tr-TR" dirty="0"/>
              <a:t>, IM tedavi yapma, </a:t>
            </a:r>
            <a:endParaRPr lang="tr-TR" dirty="0" smtClean="0"/>
          </a:p>
          <a:p>
            <a:r>
              <a:rPr lang="tr-TR" dirty="0"/>
              <a:t>K</a:t>
            </a:r>
            <a:r>
              <a:rPr lang="tr-TR" dirty="0" smtClean="0"/>
              <a:t>an alma işlemi sırasında</a:t>
            </a:r>
          </a:p>
          <a:p>
            <a:r>
              <a:rPr lang="tr-TR" dirty="0" smtClean="0"/>
              <a:t>Kan şekeri bakma işlemi sırasında (delicinin ele batması)</a:t>
            </a:r>
          </a:p>
          <a:p>
            <a:endParaRPr lang="tr-TR" dirty="0"/>
          </a:p>
        </p:txBody>
      </p:sp>
      <p:sp>
        <p:nvSpPr>
          <p:cNvPr id="4" name="Altbilgi Yer Tutucusu 3"/>
          <p:cNvSpPr>
            <a:spLocks noGrp="1"/>
          </p:cNvSpPr>
          <p:nvPr>
            <p:ph type="ftr" sz="quarter" idx="11"/>
          </p:nvPr>
        </p:nvSpPr>
        <p:spPr/>
        <p:txBody>
          <a:bodyPr/>
          <a:lstStyle/>
          <a:p>
            <a:r>
              <a:rPr lang="tr-TR" dirty="0"/>
              <a:t>(</a:t>
            </a:r>
            <a:r>
              <a:rPr lang="tr-TR" dirty="0" err="1"/>
              <a:t>Shiao</a:t>
            </a:r>
            <a:r>
              <a:rPr lang="tr-TR" dirty="0"/>
              <a:t>, </a:t>
            </a:r>
            <a:r>
              <a:rPr lang="tr-TR" dirty="0" err="1"/>
              <a:t>Mclaws</a:t>
            </a:r>
            <a:r>
              <a:rPr lang="tr-TR" dirty="0"/>
              <a:t>, </a:t>
            </a:r>
            <a:r>
              <a:rPr lang="tr-TR" dirty="0" err="1"/>
              <a:t>Huang</a:t>
            </a:r>
            <a:r>
              <a:rPr lang="tr-TR" dirty="0"/>
              <a:t>, &amp; </a:t>
            </a:r>
            <a:r>
              <a:rPr lang="tr-TR" dirty="0" err="1"/>
              <a:t>Guo</a:t>
            </a:r>
            <a:r>
              <a:rPr lang="tr-TR" dirty="0"/>
              <a:t>, 2002; </a:t>
            </a:r>
            <a:r>
              <a:rPr lang="tr-TR" dirty="0" err="1"/>
              <a:t>Yang</a:t>
            </a:r>
            <a:r>
              <a:rPr lang="tr-TR" dirty="0"/>
              <a:t> et al., 2004; Yao et al., 2010).</a:t>
            </a:r>
          </a:p>
          <a:p>
            <a:endParaRPr lang="tr-TR" dirty="0"/>
          </a:p>
        </p:txBody>
      </p:sp>
    </p:spTree>
    <p:extLst>
      <p:ext uri="{BB962C8B-B14F-4D97-AF65-F5344CB8AC3E}">
        <p14:creationId xmlns:p14="http://schemas.microsoft.com/office/powerpoint/2010/main" val="322991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2338</TotalTime>
  <Words>2074</Words>
  <Application>Microsoft Office PowerPoint</Application>
  <PresentationFormat>Geniş ekran</PresentationFormat>
  <Paragraphs>496</Paragraphs>
  <Slides>50</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50</vt:i4>
      </vt:variant>
    </vt:vector>
  </HeadingPairs>
  <TitlesOfParts>
    <vt:vector size="56" baseType="lpstr">
      <vt:lpstr>Arial</vt:lpstr>
      <vt:lpstr>Calibri</vt:lpstr>
      <vt:lpstr>Constantia</vt:lpstr>
      <vt:lpstr>Times New Roman</vt:lpstr>
      <vt:lpstr>Wingdings 3</vt:lpstr>
      <vt:lpstr>Duman</vt:lpstr>
      <vt:lpstr>Hemşirelik Öğrencileri için Klinikte Karşılaşılan Riskler ve Önlemler</vt:lpstr>
      <vt:lpstr>Sunum Planı </vt:lpstr>
      <vt:lpstr>Risk Nedir?</vt:lpstr>
      <vt:lpstr>Risk Yönetimi </vt:lpstr>
      <vt:lpstr>Öğrenciler klinik ortamda, </vt:lpstr>
      <vt:lpstr>Hemşirelik Öğrencilerin Karşılaşabilecekleri Riskler</vt:lpstr>
      <vt:lpstr>1.Kesici-Delici Alet Yaralanmaları</vt:lpstr>
      <vt:lpstr>Dokuz Eylül Üniversitesi Hastanesi İş Sağlığı ve Güvenliği Biriminin Raporuna Göre</vt:lpstr>
      <vt:lpstr>Hangi işlemler sırasında gerçekleşir?</vt:lpstr>
      <vt:lpstr>Nedenleri</vt:lpstr>
      <vt:lpstr>Okulumuzda öğrenciler ile yapılan bir araştırma sonucuna göre;</vt:lpstr>
      <vt:lpstr>PowerPoint Sunusu</vt:lpstr>
      <vt:lpstr>Kesici Delici Alet Yaralanmalarından Nasıl Korunuruz?</vt:lpstr>
      <vt:lpstr>Maruz kaldıktan sonra </vt:lpstr>
      <vt:lpstr>Dokuz Eylül Üniversitesi Hemşirelik Fakültesi  Klinik Uygulamalarda Yaşanılabilecek İğne Batması Durumunda İzlenecek Yol</vt:lpstr>
      <vt:lpstr>2.Kan ve Vücut Sıvılarıyla Bulaş  </vt:lpstr>
      <vt:lpstr>Enfeksiyonların Çıkış Kapısı</vt:lpstr>
      <vt:lpstr>Bulaşma yolu </vt:lpstr>
      <vt:lpstr>Temas Yoluyla Bulaşma</vt:lpstr>
      <vt:lpstr> Damlacık Yoluyla Bulaşma </vt:lpstr>
      <vt:lpstr>Hava Yoluyla bulaşma  </vt:lpstr>
      <vt:lpstr>Kliniklerde İzolasyon Simgeleri </vt:lpstr>
      <vt:lpstr>PowerPoint Sunusu</vt:lpstr>
      <vt:lpstr>PowerPoint Sunusu</vt:lpstr>
      <vt:lpstr>PowerPoint Sunusu</vt:lpstr>
      <vt:lpstr>El Hijyeni</vt:lpstr>
      <vt:lpstr>PowerPoint Sunusu</vt:lpstr>
      <vt:lpstr>PowerPoint Sunusu</vt:lpstr>
      <vt:lpstr>PANDEMİDE KLİNİK UYGULAMA KURALLARI </vt:lpstr>
      <vt:lpstr>Covid 19 temas  durumunda yapmanız  gerekenler</vt:lpstr>
      <vt:lpstr>El hijyeninin sağlanması gereken durumlar</vt:lpstr>
      <vt:lpstr>El yıkama</vt:lpstr>
      <vt:lpstr>El yıkama</vt:lpstr>
      <vt:lpstr>Kişisel Koruyucu Ekipmanların Kullanımı</vt:lpstr>
      <vt:lpstr>Etkili kişisel koruyucu ekipman kullanımı için;</vt:lpstr>
      <vt:lpstr>İzolasyon Sistemleri</vt:lpstr>
      <vt:lpstr>Öğrencilerin enfeksiyon kontrolü ve bağışıklama ile ilgili riskleri önleme yöntemleri (n=576)</vt:lpstr>
      <vt:lpstr>3.Kas İskelet Sistemi Yaralanmaları</vt:lpstr>
      <vt:lpstr>Yapılması Gerekenler</vt:lpstr>
      <vt:lpstr>HASTANIN HAREKET ETTİRİLMESİ VE  TAŞINMASI </vt:lpstr>
      <vt:lpstr>PowerPoint Sunusu</vt:lpstr>
      <vt:lpstr>Hemşirelik Öğrencilerinin Kas İskelet Şikâyeti Yaşama Durumları </vt:lpstr>
      <vt:lpstr>4.Şiddete Maruziyet</vt:lpstr>
      <vt:lpstr>Neden Öğrenciler Şiddete Maruz Kalma Nedenleri</vt:lpstr>
      <vt:lpstr>PowerPoint Sunusu</vt:lpstr>
      <vt:lpstr>Öğrencilerin maruz kaldığı şiddetin  </vt:lpstr>
      <vt:lpstr>Şiddete Maruziyet İle İlgili Riskler  Dokuz Eylül Hemşirleik Fakültesi Örneği</vt:lpstr>
      <vt:lpstr>PowerPoint Sunusu</vt:lpstr>
      <vt:lpstr>Önlemler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Hakem</cp:lastModifiedBy>
  <cp:revision>334</cp:revision>
  <dcterms:created xsi:type="dcterms:W3CDTF">2017-10-25T08:00:16Z</dcterms:created>
  <dcterms:modified xsi:type="dcterms:W3CDTF">2023-10-02T09:28:55Z</dcterms:modified>
</cp:coreProperties>
</file>